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3.bin" ContentType="application/vnd.openxmlformats-officedocument.oleObject"/>
  <Override PartName="/ppt/notesSlides/notesSlide11.xml" ContentType="application/vnd.openxmlformats-officedocument.presentationml.notesSlide+xml"/>
  <Override PartName="/ppt/embeddings/oleObject4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90" r:id="rId2"/>
  </p:sldMasterIdLst>
  <p:notesMasterIdLst>
    <p:notesMasterId r:id="rId102"/>
  </p:notesMasterIdLst>
  <p:sldIdLst>
    <p:sldId id="427" r:id="rId3"/>
    <p:sldId id="428" r:id="rId4"/>
    <p:sldId id="257" r:id="rId5"/>
    <p:sldId id="327" r:id="rId6"/>
    <p:sldId id="328" r:id="rId7"/>
    <p:sldId id="333" r:id="rId8"/>
    <p:sldId id="271" r:id="rId9"/>
    <p:sldId id="270" r:id="rId10"/>
    <p:sldId id="334" r:id="rId11"/>
    <p:sldId id="280" r:id="rId12"/>
    <p:sldId id="261" r:id="rId13"/>
    <p:sldId id="274" r:id="rId14"/>
    <p:sldId id="339" r:id="rId15"/>
    <p:sldId id="340" r:id="rId16"/>
    <p:sldId id="342" r:id="rId17"/>
    <p:sldId id="286" r:id="rId18"/>
    <p:sldId id="272" r:id="rId19"/>
    <p:sldId id="263" r:id="rId20"/>
    <p:sldId id="349" r:id="rId21"/>
    <p:sldId id="273" r:id="rId22"/>
    <p:sldId id="350" r:id="rId23"/>
    <p:sldId id="275" r:id="rId24"/>
    <p:sldId id="344" r:id="rId25"/>
    <p:sldId id="276" r:id="rId26"/>
    <p:sldId id="351" r:id="rId27"/>
    <p:sldId id="332" r:id="rId28"/>
    <p:sldId id="300" r:id="rId29"/>
    <p:sldId id="301" r:id="rId30"/>
    <p:sldId id="302" r:id="rId31"/>
    <p:sldId id="304" r:id="rId32"/>
    <p:sldId id="305" r:id="rId33"/>
    <p:sldId id="287" r:id="rId34"/>
    <p:sldId id="299" r:id="rId35"/>
    <p:sldId id="277" r:id="rId36"/>
    <p:sldId id="347" r:id="rId37"/>
    <p:sldId id="335" r:id="rId38"/>
    <p:sldId id="278" r:id="rId39"/>
    <p:sldId id="343" r:id="rId40"/>
    <p:sldId id="265" r:id="rId41"/>
    <p:sldId id="266" r:id="rId42"/>
    <p:sldId id="353" r:id="rId43"/>
    <p:sldId id="267" r:id="rId44"/>
    <p:sldId id="268" r:id="rId45"/>
    <p:sldId id="345" r:id="rId46"/>
    <p:sldId id="336" r:id="rId47"/>
    <p:sldId id="338" r:id="rId48"/>
    <p:sldId id="354" r:id="rId49"/>
    <p:sldId id="337" r:id="rId50"/>
    <p:sldId id="288" r:id="rId51"/>
    <p:sldId id="360" r:id="rId52"/>
    <p:sldId id="359" r:id="rId53"/>
    <p:sldId id="355" r:id="rId54"/>
    <p:sldId id="292" r:id="rId55"/>
    <p:sldId id="289" r:id="rId56"/>
    <p:sldId id="291" r:id="rId57"/>
    <p:sldId id="293" r:id="rId58"/>
    <p:sldId id="352" r:id="rId59"/>
    <p:sldId id="311" r:id="rId60"/>
    <p:sldId id="356" r:id="rId61"/>
    <p:sldId id="279" r:id="rId62"/>
    <p:sldId id="324" r:id="rId63"/>
    <p:sldId id="325" r:id="rId64"/>
    <p:sldId id="348" r:id="rId65"/>
    <p:sldId id="281" r:id="rId66"/>
    <p:sldId id="282" r:id="rId67"/>
    <p:sldId id="326" r:id="rId68"/>
    <p:sldId id="330" r:id="rId69"/>
    <p:sldId id="331" r:id="rId70"/>
    <p:sldId id="383" r:id="rId71"/>
    <p:sldId id="384" r:id="rId72"/>
    <p:sldId id="385" r:id="rId73"/>
    <p:sldId id="386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397" r:id="rId85"/>
    <p:sldId id="398" r:id="rId86"/>
    <p:sldId id="399" r:id="rId87"/>
    <p:sldId id="400" r:id="rId88"/>
    <p:sldId id="401" r:id="rId89"/>
    <p:sldId id="402" r:id="rId90"/>
    <p:sldId id="403" r:id="rId91"/>
    <p:sldId id="404" r:id="rId92"/>
    <p:sldId id="405" r:id="rId93"/>
    <p:sldId id="406" r:id="rId94"/>
    <p:sldId id="407" r:id="rId95"/>
    <p:sldId id="408" r:id="rId96"/>
    <p:sldId id="409" r:id="rId97"/>
    <p:sldId id="410" r:id="rId98"/>
    <p:sldId id="411" r:id="rId99"/>
    <p:sldId id="412" r:id="rId100"/>
    <p:sldId id="414" r:id="rId101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7"/>
    <p:restoredTop sz="85933" autoAdjust="0"/>
  </p:normalViewPr>
  <p:slideViewPr>
    <p:cSldViewPr snapToGrid="0" snapToObjects="1">
      <p:cViewPr>
        <p:scale>
          <a:sx n="94" d="100"/>
          <a:sy n="94" d="100"/>
        </p:scale>
        <p:origin x="-1376" y="-216"/>
      </p:cViewPr>
      <p:guideLst>
        <p:guide orient="horz" pos="2160"/>
        <p:guide pos="3840"/>
      </p:guideLst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notesMaster" Target="notesMasters/notesMaster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915010D5-81C9-C448-82E8-71177EBFEC32}" type="datetimeFigureOut">
              <a:rPr lang="en-US" smtClean="0">
                <a:uFillTx/>
              </a:rPr>
              <a:t>9/27/18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1986DF27-AD16-B741-919E-EA3A35DE951A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990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Relationship Id="rId3" Type="http://schemas.openxmlformats.org/officeDocument/2006/relationships/hyperlink" Target="http://www.undergrad.ahs.uwaterloo.ca/~wchedder/stevenspowerlaw.htm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summary, </a:t>
            </a:r>
            <a:r>
              <a:rPr lang="en-US" b="1" dirty="0" smtClean="0"/>
              <a:t>nominal</a:t>
            </a:r>
            <a:r>
              <a:rPr lang="en-US" dirty="0" smtClean="0"/>
              <a:t> variables are used to “name,” or label a series of values. </a:t>
            </a:r>
            <a:r>
              <a:rPr lang="en-US" b="1" dirty="0" smtClean="0"/>
              <a:t>Ordinal</a:t>
            </a:r>
            <a:r>
              <a:rPr lang="en-US" dirty="0" smtClean="0"/>
              <a:t> scales provide good information about the order of choices, such as in a customer satisfaction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4373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79FAE65-92A0-4ED6-A3A4-F100CAC0F81A}" type="slidenum">
              <a:rPr lang="en-US" altLang="en-US" sz="1200"/>
              <a:pPr eaLnBrk="1" hangingPunct="1"/>
              <a:t>79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Table of just-noticable differences</a:t>
            </a: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19</a:t>
            </a:r>
            <a:r>
              <a:rPr lang="en-US" altLang="en-US" baseline="30000" smtClean="0">
                <a:ea typeface="ＭＳ Ｐゴシック" pitchFamily="34" charset="-128"/>
              </a:rPr>
              <a:t>th</a:t>
            </a:r>
            <a:r>
              <a:rPr lang="en-US" altLang="en-US" smtClean="0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I = intensity of the stimulus</a:t>
            </a:r>
          </a:p>
          <a:p>
            <a:r>
              <a:rPr lang="en-US" altLang="en-US" smtClean="0">
                <a:ea typeface="ＭＳ Ｐゴシック" pitchFamily="34" charset="-128"/>
              </a:rPr>
              <a:t>S = sensation</a:t>
            </a: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A jnd in sensation is proportional to the magnitude of the original intensity of the stiumulus. So as the base I increases</a:t>
            </a:r>
          </a:p>
          <a:p>
            <a:r>
              <a:rPr lang="en-US" altLang="en-US" smtClean="0">
                <a:ea typeface="ＭＳ Ｐゴシック" pitchFamily="34" charset="-128"/>
              </a:rPr>
              <a:t>we require a larger changes in delta I to notice the change.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D7CF68C9-04D2-49D2-826D-747D165060BB}" type="slidenum">
              <a:rPr lang="en-US" altLang="en-US" sz="1200"/>
              <a:pPr eaLnBrk="1" hangingPunct="1"/>
              <a:t>80</a:t>
            </a:fld>
            <a:endParaRPr lang="en-US" alt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Directly measure sensation rather than change in sensation – asked subjects to describe stimulus that was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twice as strong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---</a:t>
            </a:r>
          </a:p>
          <a:p>
            <a:r>
              <a:rPr lang="en-US" altLang="en-US" smtClean="0">
                <a:ea typeface="ＭＳ Ｐゴシック" pitchFamily="34" charset="-128"/>
              </a:rPr>
              <a:t>There is an alternative, but equivalent, formulation of the Power Law (found in the second image </a:t>
            </a:r>
            <a:r>
              <a:rPr lang="en-US" altLang="en-US" smtClean="0">
                <a:ea typeface="ＭＳ Ｐゴシック" pitchFamily="34" charset="-128"/>
                <a:hlinkClick r:id="rId3"/>
              </a:rPr>
              <a:t>here</a:t>
            </a:r>
            <a:r>
              <a:rPr lang="en-US" altLang="en-US" smtClean="0">
                <a:ea typeface="ＭＳ Ｐゴシック" pitchFamily="34" charset="-128"/>
              </a:rPr>
              <a:t>) which produces a graph that some might find more appealing. At the very least it addresses the issued raised in class of the curves all intersecting at (1,1). </a:t>
            </a:r>
          </a:p>
          <a:p>
            <a:r>
              <a:rPr lang="en-US" altLang="en-US" smtClean="0">
                <a:ea typeface="ＭＳ Ｐゴシック" pitchFamily="34" charset="-128"/>
              </a:rPr>
              <a:t>http://www.undergrad.ahs.uwaterloo.ca/~wchedder/stevenspowerlaw.htm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8017A904-3019-46EA-8E05-FA2183668F51}" type="slidenum">
              <a:rPr lang="en-US" altLang="en-US" sz="1200"/>
              <a:pPr eaLnBrk="1" hangingPunct="1"/>
              <a:t>81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1:16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8017A904-3019-46EA-8E05-FA2183668F51}" type="slidenum">
              <a:rPr lang="en-US" altLang="en-US" sz="1200"/>
              <a:pPr eaLnBrk="1" hangingPunct="1"/>
              <a:t>82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1:16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EBC6B6D7-20D2-4322-9C1F-264A73CA746B}" type="slidenum">
              <a:rPr lang="en-US" altLang="en-US" sz="1200"/>
              <a:pPr eaLnBrk="1" hangingPunct="1"/>
              <a:t>83</a:t>
            </a:fld>
            <a:endParaRPr lang="en-US" alt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3738"/>
            <a:ext cx="6070600" cy="3414712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2763"/>
            <a:ext cx="5030456" cy="41151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Cleveland task: estimate the proportion of one element as a percentage of another element</a:t>
            </a: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Are these the same as the ranking for discriminating which of two quantities are larger?</a:t>
            </a:r>
          </a:p>
          <a:p>
            <a:endParaRPr lang="en-US" altLang="en-US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The above ordering is based on the revised ranking in this paper (cites evidence that angle is not as good as slope)</a:t>
            </a:r>
          </a:p>
          <a:p>
            <a:r>
              <a:rPr lang="en-US" altLang="en-US" smtClean="0">
                <a:ea typeface="ＭＳ Ｐゴシック" pitchFamily="34" charset="-128"/>
              </a:rPr>
              <a:t>Hollands, J. &amp; Spence, I. (2001). The discrimination of graphical elements. </a:t>
            </a:r>
            <a:r>
              <a:rPr lang="en-US" altLang="en-US" i="1" smtClean="0">
                <a:ea typeface="ＭＳ Ｐゴシック" pitchFamily="34" charset="-128"/>
              </a:rPr>
              <a:t>Applied Cognitive Psychology, 15</a:t>
            </a:r>
            <a:r>
              <a:rPr lang="en-US" altLang="en-US" smtClean="0">
                <a:ea typeface="ＭＳ Ｐゴシック" pitchFamily="34" charset="-128"/>
              </a:rPr>
              <a:t>, 413-431. </a:t>
            </a:r>
            <a:br>
              <a:rPr lang="en-US" altLang="en-US" smtClean="0">
                <a:ea typeface="ＭＳ Ｐゴシック" pitchFamily="34" charset="-128"/>
              </a:rPr>
            </a:br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 smtClean="0"/>
          </a:p>
          <a:p>
            <a:pPr marL="914400" lvl="2" indent="0">
              <a:buFontTx/>
              <a:buNone/>
            </a:pPr>
            <a:endParaRPr lang="en-US" dirty="0" smtClean="0"/>
          </a:p>
          <a:p>
            <a:pPr marL="914400" lvl="2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 smtClean="0"/>
          </a:p>
          <a:p>
            <a:pPr marL="914400" lvl="2" indent="0">
              <a:buFontTx/>
              <a:buNone/>
            </a:pPr>
            <a:endParaRPr lang="en-US" dirty="0" smtClean="0"/>
          </a:p>
          <a:p>
            <a:pPr marL="914400" lvl="2" indent="0">
              <a:buFontTx/>
              <a:buNone/>
            </a:pPr>
            <a:r>
              <a:rPr lang="en-US" dirty="0" smtClean="0"/>
              <a:t>Transform the data and compute the ratio of the hinges</a:t>
            </a:r>
          </a:p>
          <a:p>
            <a:pPr marL="914400" lvl="2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 smtClean="0"/>
          </a:p>
          <a:p>
            <a:pPr marL="914400" lvl="2" indent="0">
              <a:buFontTx/>
              <a:buNone/>
            </a:pPr>
            <a:endParaRPr lang="en-US" dirty="0" smtClean="0"/>
          </a:p>
          <a:p>
            <a:pPr marL="914400" lvl="2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endParaRPr lang="en-US" dirty="0" smtClean="0"/>
          </a:p>
          <a:p>
            <a:pPr marL="914400" lvl="2" indent="0">
              <a:buFontTx/>
              <a:buNone/>
            </a:pPr>
            <a:endParaRPr lang="en-US" dirty="0" smtClean="0"/>
          </a:p>
          <a:p>
            <a:pPr marL="914400" lvl="2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Bulging Rule states the following: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the data have a shape similar to that shown in the first quadrant, then the data analyst tries re-expressing by going up-ladder for X, Y or both. </a:t>
            </a:r>
          </a:p>
          <a:p>
            <a:r>
              <a:rPr lang="en-US" dirty="0" smtClean="0"/>
              <a:t>If the data have a shape similar to that shown in the second quadrant, then the data analyst tries re-expressing by going the down-ladder for X, and/or up-ladder for Y. </a:t>
            </a:r>
          </a:p>
          <a:p>
            <a:r>
              <a:rPr lang="en-US" dirty="0" smtClean="0"/>
              <a:t>If the data have a shape similar to that shown in the third quadrant, then the data analyst tries re-expressing by going down-ladder for X, Y or both. </a:t>
            </a:r>
          </a:p>
          <a:p>
            <a:r>
              <a:rPr lang="en-US" dirty="0" smtClean="0"/>
              <a:t>If the data have a shape similar to that shown in the fourth quadrant, then the data analyst tries re-expressing by going the up-ladder for X, and/or down-ladder for Y.</a:t>
            </a:r>
          </a:p>
          <a:p>
            <a:pPr marL="914400" lvl="2" indent="0">
              <a:buFontTx/>
              <a:buNone/>
            </a:pPr>
            <a:endParaRPr lang="en-US" dirty="0" smtClean="0"/>
          </a:p>
          <a:p>
            <a:pPr marL="914400" lvl="2" indent="0">
              <a:buFontTx/>
              <a:buNone/>
            </a:pPr>
            <a:endParaRPr lang="en-US" dirty="0" smtClean="0"/>
          </a:p>
          <a:p>
            <a:pPr marL="914400" lvl="2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2B9E8-698A-8948-9227-39339D2457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6DF27-AD16-B741-919E-EA3A35DE951A}" type="slidenum">
              <a:rPr lang="en-US" smtClean="0">
                <a:uFillTx/>
              </a:rPr>
              <a:t>68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0035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82CFAB9-346F-4F9D-88E7-48FDCAA9483B}" type="slidenum">
              <a:rPr lang="en-US" altLang="en-US" sz="1200"/>
              <a:pPr eaLnBrk="1" hangingPunct="1"/>
              <a:t>77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19</a:t>
            </a:r>
            <a:r>
              <a:rPr lang="en-US" altLang="en-US" baseline="30000" smtClean="0">
                <a:ea typeface="ＭＳ Ｐゴシック" pitchFamily="34" charset="-128"/>
              </a:rPr>
              <a:t>th</a:t>
            </a:r>
            <a:r>
              <a:rPr lang="en-US" altLang="en-US" smtClean="0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82CFAB9-346F-4F9D-88E7-48FDCAA9483B}" type="slidenum">
              <a:rPr lang="en-US" altLang="en-US" sz="1200"/>
              <a:pPr eaLnBrk="1" hangingPunct="1"/>
              <a:t>78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19</a:t>
            </a:r>
            <a:r>
              <a:rPr lang="en-US" altLang="en-US" baseline="30000" smtClean="0">
                <a:ea typeface="ＭＳ Ｐゴシック" pitchFamily="34" charset="-128"/>
              </a:rPr>
              <a:t>th</a:t>
            </a:r>
            <a:r>
              <a:rPr lang="en-US" altLang="en-US" smtClean="0">
                <a:ea typeface="ＭＳ Ｐゴシック" pitchFamily="34" charset="-128"/>
              </a:rPr>
              <a:t> century physicist Ernst Weber (discovered in 1846) </a:t>
            </a:r>
          </a:p>
          <a:p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3962400" y="2209800"/>
            <a:ext cx="7448400" cy="11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3962400" y="3429000"/>
            <a:ext cx="7448400" cy="68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 rot="10800000" flipH="1">
            <a:off x="3920555" y="3381899"/>
            <a:ext cx="7458800" cy="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" name="Shape 39"/>
          <p:cNvSpPr txBox="1"/>
          <p:nvPr/>
        </p:nvSpPr>
        <p:spPr>
          <a:xfrm>
            <a:off x="1780699" y="2785023"/>
            <a:ext cx="1966000" cy="13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733" b="1" dirty="0" smtClean="0">
                <a:solidFill>
                  <a:srgbClr val="003262"/>
                </a:solidFill>
              </a:rPr>
              <a:t>D</a:t>
            </a:r>
            <a:r>
              <a:rPr lang="en-US" sz="2667" b="1" dirty="0" smtClean="0">
                <a:solidFill>
                  <a:srgbClr val="003262"/>
                </a:solidFill>
              </a:rPr>
              <a:t>S</a:t>
            </a:r>
            <a:r>
              <a:rPr lang="en-US" sz="2667" b="1" baseline="0" dirty="0" smtClean="0">
                <a:solidFill>
                  <a:srgbClr val="003262"/>
                </a:solidFill>
              </a:rPr>
              <a:t> 100</a:t>
            </a:r>
            <a:endParaRPr lang="en" sz="3733" b="1" dirty="0">
              <a:solidFill>
                <a:srgbClr val="00326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C4820E"/>
                </a:solidFill>
              </a:rPr>
              <a:t>Spring </a:t>
            </a:r>
            <a:r>
              <a:rPr lang="en" sz="2400" b="1" dirty="0" smtClean="0">
                <a:solidFill>
                  <a:srgbClr val="C4820E"/>
                </a:solidFill>
              </a:rPr>
              <a:t>201</a:t>
            </a:r>
            <a:r>
              <a:rPr lang="en-US" sz="2400" b="1" dirty="0" smtClean="0">
                <a:solidFill>
                  <a:srgbClr val="C4820E"/>
                </a:solidFill>
              </a:rPr>
              <a:t>7</a:t>
            </a:r>
            <a:endParaRPr lang="en" sz="2400" b="1" dirty="0">
              <a:solidFill>
                <a:srgbClr val="C4820E"/>
              </a:solidFill>
            </a:endParaRPr>
          </a:p>
        </p:txBody>
      </p:sp>
      <p:pic>
        <p:nvPicPr>
          <p:cNvPr id="40" name="Shape 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399" y="3083903"/>
            <a:ext cx="968300" cy="77463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/>
        </p:nvSpPr>
        <p:spPr>
          <a:xfrm>
            <a:off x="7689628" y="6356967"/>
            <a:ext cx="4461600" cy="46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33"/>
              <a:t>Slides created by John DeNero (denero@berkeley.edu)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69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4030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63796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3165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73321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0250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53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5" name="Shape 45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533"/>
              </a:spcAft>
              <a:defRPr sz="3600" baseline="0"/>
            </a:lvl1pPr>
            <a:lvl2pPr marL="917575" lvl="1" indent="-458788" rtl="0">
              <a:spcBef>
                <a:spcPts val="0"/>
              </a:spcBef>
              <a:spcAft>
                <a:spcPts val="533"/>
              </a:spcAft>
              <a:tabLst/>
              <a:defRPr sz="3200" baseline="0"/>
            </a:lvl2pPr>
            <a:lvl3pPr marL="1377950" lvl="2" indent="-460375" rtl="0">
              <a:spcBef>
                <a:spcPts val="0"/>
              </a:spcBef>
              <a:spcAft>
                <a:spcPts val="533"/>
              </a:spcAft>
              <a:tabLst/>
              <a:defRPr sz="2800" baseline="0"/>
            </a:lvl3pPr>
            <a:lvl4pPr marL="1836738" lvl="3" indent="-284163" rtl="0">
              <a:spcBef>
                <a:spcPts val="0"/>
              </a:spcBef>
              <a:spcAft>
                <a:spcPts val="533"/>
              </a:spcAft>
              <a:tabLst/>
              <a:defRPr sz="2400"/>
            </a:lvl4pPr>
            <a:lvl5pPr lvl="4" rtl="0">
              <a:spcBef>
                <a:spcPts val="0"/>
              </a:spcBef>
              <a:spcAft>
                <a:spcPts val="533"/>
              </a:spcAft>
              <a:defRPr sz="2400"/>
            </a:lvl5pPr>
            <a:lvl6pPr lvl="5" rtl="0">
              <a:spcBef>
                <a:spcPts val="0"/>
              </a:spcBef>
              <a:spcAft>
                <a:spcPts val="533"/>
              </a:spcAft>
              <a:defRPr sz="2400"/>
            </a:lvl6pPr>
            <a:lvl7pPr lvl="6" rtl="0">
              <a:spcBef>
                <a:spcPts val="0"/>
              </a:spcBef>
              <a:spcAft>
                <a:spcPts val="533"/>
              </a:spcAft>
              <a:defRPr sz="2400"/>
            </a:lvl7pPr>
            <a:lvl8pPr lvl="7" rtl="0">
              <a:spcBef>
                <a:spcPts val="0"/>
              </a:spcBef>
              <a:spcAft>
                <a:spcPts val="533"/>
              </a:spcAft>
              <a:defRPr sz="2400"/>
            </a:lvl8pPr>
            <a:lvl9pPr lvl="8" rtl="0">
              <a:spcBef>
                <a:spcPts val="0"/>
              </a:spcBef>
              <a:spcAft>
                <a:spcPts val="533"/>
              </a:spcAft>
              <a:defRPr sz="2400"/>
            </a:lvl9pPr>
          </a:lstStyle>
          <a:p>
            <a:r>
              <a:rPr lang="en-US" dirty="0" smtClean="0"/>
              <a:t>Level 1</a:t>
            </a:r>
          </a:p>
          <a:p>
            <a:pPr lvl="1"/>
            <a:r>
              <a:rPr lang="en-US" dirty="0" smtClean="0"/>
              <a:t>Level 2</a:t>
            </a:r>
          </a:p>
          <a:p>
            <a:pPr lvl="2"/>
            <a:r>
              <a:rPr lang="en-US" dirty="0" smtClean="0"/>
              <a:t>Level 3</a:t>
            </a:r>
          </a:p>
          <a:p>
            <a:pPr lvl="3"/>
            <a:r>
              <a:rPr lang="en-US" dirty="0" smtClean="0"/>
              <a:t>Level 4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SzPct val="100000"/>
              <a:buFont typeface="Arial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/>
            </a:lvl2pPr>
            <a:lvl3pPr lvl="2" rtl="0">
              <a:spcBef>
                <a:spcPts val="0"/>
              </a:spcBef>
              <a:defRPr sz="32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197600" y="1295400"/>
            <a:ext cx="5384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3200"/>
            </a:lvl1pPr>
            <a:lvl2pPr lvl="1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defRPr sz="3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" name="Shape 52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609600" y="1175787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6" name="Shape 56"/>
          <p:cNvCxnSpPr/>
          <p:nvPr/>
        </p:nvCxnSpPr>
        <p:spPr>
          <a:xfrm>
            <a:off x="609600" y="6324600"/>
            <a:ext cx="10972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625600" y="2978404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6062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06668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454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501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8940800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3B7EA1"/>
              </a:buClr>
              <a:buSzPct val="100000"/>
              <a:buFont typeface="Arial"/>
              <a:buNone/>
              <a:defRPr sz="3600" b="1" i="0" u="none" strike="noStrike" cap="none">
                <a:solidFill>
                  <a:srgbClr val="3B7EA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972800" cy="48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480"/>
              </a:spcBef>
              <a:buClr>
                <a:srgbClr val="C4820E"/>
              </a:buClr>
              <a:buSzPct val="100000"/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480"/>
              </a:spcBef>
              <a:buClr>
                <a:srgbClr val="C4820E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480"/>
              </a:spcBef>
              <a:buClr>
                <a:srgbClr val="C4820E"/>
              </a:buClr>
              <a:buSzPct val="100000"/>
              <a:buFont typeface="Wingdings"/>
              <a:buChar char="§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360"/>
              </a:spcBef>
              <a:buClr>
                <a:srgbClr val="C4820E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360"/>
              </a:spcBef>
              <a:buClr>
                <a:srgbClr val="C4820E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360"/>
              </a:spcBef>
              <a:buClr>
                <a:srgbClr val="C4820E"/>
              </a:buClr>
              <a:buSzPct val="100000"/>
              <a:buFont typeface="Wingdings"/>
              <a:buChar char="§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557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55600" marR="0" lvl="0" indent="-342900" algn="l" rtl="0">
        <a:lnSpc>
          <a:spcPct val="100000"/>
        </a:lnSpc>
        <a:spcBef>
          <a:spcPts val="0"/>
        </a:spcBef>
        <a:spcAft>
          <a:spcPts val="0"/>
        </a:spcAft>
        <a:buFont typeface="Arial" charset="0"/>
        <a:buChar char="•"/>
        <a:tabLst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F51376BE-D49D-E946-9484-81A0C482C8D7}" type="datetimeFigureOut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9/27/18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DC2A921A-EC74-6F4D-8465-D463C43FF014}" type="slidenum">
              <a:rPr lang="en-US" smtClean="0">
                <a:solidFill>
                  <a:srgbClr val="000000">
                    <a:tint val="75000"/>
                  </a:srgbClr>
                </a:solidFill>
                <a:uFillTx/>
              </a:rPr>
              <a:pPr defTabSz="914377"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32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7335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7335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7335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7335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bls.gov" TargetMode="Externa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herryblossom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3.em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emf"/><Relationship Id="rId3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emf"/><Relationship Id="rId3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ait.wri.or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7.jp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53.emf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6.emf"/><Relationship Id="rId6" Type="http://schemas.openxmlformats.org/officeDocument/2006/relationships/image" Target="../media/image57.png"/><Relationship Id="rId7" Type="http://schemas.openxmlformats.org/officeDocument/2006/relationships/hyperlink" Target="http://www.undergrad.ahs.uwaterloo.ca/~wchedder/stevenspowerlaw.htm" TargetMode="External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4" Type="http://schemas.openxmlformats.org/officeDocument/2006/relationships/image" Target="../media/image71.jpeg"/><Relationship Id="rId5" Type="http://schemas.openxmlformats.org/officeDocument/2006/relationships/image" Target="../media/image72.jpeg"/><Relationship Id="rId6" Type="http://schemas.openxmlformats.org/officeDocument/2006/relationships/image" Target="../media/image73.jpeg"/><Relationship Id="rId7" Type="http://schemas.openxmlformats.org/officeDocument/2006/relationships/image" Target="../media/image74.gif"/><Relationship Id="rId8" Type="http://schemas.openxmlformats.org/officeDocument/2006/relationships/image" Target="../media/image75.gif"/><Relationship Id="rId9" Type="http://schemas.openxmlformats.org/officeDocument/2006/relationships/image" Target="../media/image76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gi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Dates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#1: Intro to </a:t>
            </a:r>
            <a:r>
              <a:rPr lang="en-US" dirty="0" smtClean="0"/>
              <a:t>Python </a:t>
            </a:r>
            <a:r>
              <a:rPr lang="mr-IN" dirty="0" smtClean="0"/>
              <a:t>–</a:t>
            </a:r>
            <a:r>
              <a:rPr lang="en-US" dirty="0" smtClean="0"/>
              <a:t> Opens 9/13</a:t>
            </a:r>
            <a:endParaRPr lang="en-US" dirty="0"/>
          </a:p>
          <a:p>
            <a:r>
              <a:rPr lang="en-US" dirty="0"/>
              <a:t>Research Proposal Instructions will be handed out</a:t>
            </a:r>
            <a:r>
              <a:rPr lang="en-US" dirty="0" smtClean="0"/>
              <a:t>. (9/13)</a:t>
            </a:r>
          </a:p>
          <a:p>
            <a:r>
              <a:rPr lang="en-US" dirty="0"/>
              <a:t>Assignment #2: Applying Analysis Techniques and Statistical Inference to </a:t>
            </a:r>
            <a:r>
              <a:rPr lang="en-US" dirty="0" smtClean="0"/>
              <a:t>Data: Opens 10/4</a:t>
            </a:r>
            <a:endParaRPr lang="en-US" dirty="0"/>
          </a:p>
          <a:p>
            <a:r>
              <a:rPr lang="en-US" dirty="0"/>
              <a:t>Assignment #1: </a:t>
            </a:r>
            <a:r>
              <a:rPr lang="en-US" dirty="0" smtClean="0"/>
              <a:t>Due 10/4</a:t>
            </a:r>
            <a:endParaRPr lang="en-US" dirty="0"/>
          </a:p>
          <a:p>
            <a:r>
              <a:rPr lang="en-US" dirty="0"/>
              <a:t>Students Research Proposals Due: (10/4) </a:t>
            </a:r>
          </a:p>
        </p:txBody>
      </p:sp>
    </p:spTree>
    <p:extLst>
      <p:ext uri="{BB962C8B-B14F-4D97-AF65-F5344CB8AC3E}">
        <p14:creationId xmlns:p14="http://schemas.microsoft.com/office/powerpoint/2010/main" val="143356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Voter Registration Trends in California</a:t>
            </a:r>
            <a:endParaRPr lang="en-US" dirty="0"/>
          </a:p>
        </p:txBody>
      </p:sp>
      <p:pic>
        <p:nvPicPr>
          <p:cNvPr id="4" name="Content Placeholder 3" descr="cavotersBarchart2016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3" r="324"/>
          <a:stretch/>
        </p:blipFill>
        <p:spPr>
          <a:xfrm>
            <a:off x="391820" y="1600201"/>
            <a:ext cx="6890616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431057" y="1661527"/>
            <a:ext cx="4485656" cy="1295179"/>
          </a:xfrm>
        </p:spPr>
        <p:txBody>
          <a:bodyPr>
            <a:normAutofit/>
          </a:bodyPr>
          <a:lstStyle/>
          <a:p>
            <a:r>
              <a:rPr lang="en-US" dirty="0" smtClean="0"/>
              <a:t>What’s confusing or annoying  about this plot?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75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80696" y="219689"/>
            <a:ext cx="10972800" cy="1143000"/>
          </a:xfrm>
        </p:spPr>
        <p:txBody>
          <a:bodyPr/>
          <a:lstStyle/>
          <a:p>
            <a:r>
              <a:rPr lang="en-US" dirty="0" smtClean="0"/>
              <a:t>Earnings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70" y="1800384"/>
            <a:ext cx="5701130" cy="435133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Bureau of Labor </a:t>
            </a:r>
            <a:r>
              <a:rPr lang="en-US" dirty="0"/>
              <a:t>Statistics </a:t>
            </a:r>
            <a:endParaRPr lang="en-US" dirty="0" smtClean="0"/>
          </a:p>
          <a:p>
            <a:pPr lvl="1"/>
            <a:r>
              <a:rPr lang="en-US" dirty="0" smtClean="0"/>
              <a:t>Oversees </a:t>
            </a:r>
            <a:r>
              <a:rPr lang="en-US" dirty="0"/>
              <a:t>scientific surveys related to economic health of the </a:t>
            </a:r>
            <a:r>
              <a:rPr lang="en-US" dirty="0" smtClean="0"/>
              <a:t>country</a:t>
            </a:r>
          </a:p>
          <a:p>
            <a:r>
              <a:rPr lang="en-US" dirty="0" smtClean="0"/>
              <a:t>Current Population Survey</a:t>
            </a:r>
          </a:p>
          <a:p>
            <a:pPr lvl="1"/>
            <a:r>
              <a:rPr lang="en-US" dirty="0" smtClean="0"/>
              <a:t>Collects data on the </a:t>
            </a:r>
            <a:r>
              <a:rPr lang="en-US" dirty="0" smtClean="0"/>
              <a:t>earnings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www.bls.gov</a:t>
            </a:r>
            <a:r>
              <a:rPr lang="en-US" dirty="0" smtClean="0"/>
              <a:t> - Web interface to a report generating app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5" descr="CPSWebsite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b="1213"/>
          <a:stretch/>
        </p:blipFill>
        <p:spPr>
          <a:xfrm>
            <a:off x="6172200" y="891659"/>
            <a:ext cx="6019800" cy="55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2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Earnings</a:t>
            </a:r>
            <a:endParaRPr lang="en-US" dirty="0"/>
          </a:p>
        </p:txBody>
      </p:sp>
      <p:pic>
        <p:nvPicPr>
          <p:cNvPr id="7" name="Content Placeholder 6" descr="CPSMedianInc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5" r="-511"/>
          <a:stretch/>
        </p:blipFill>
        <p:spPr>
          <a:xfrm>
            <a:off x="216176" y="1600201"/>
            <a:ext cx="6134000" cy="4525963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Which comparisons can be easily made with this plot?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3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Cherry Blossom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mile </a:t>
            </a:r>
            <a:r>
              <a:rPr lang="en-US" dirty="0" smtClean="0"/>
              <a:t>run in Washington DC each April</a:t>
            </a:r>
          </a:p>
          <a:p>
            <a:r>
              <a:rPr lang="en-US" dirty="0" smtClean="0"/>
              <a:t>Race organizers make results available on Web</a:t>
            </a:r>
          </a:p>
          <a:p>
            <a:pPr lvl="1"/>
            <a:r>
              <a:rPr lang="en-US" dirty="0" smtClean="0"/>
              <a:t>Runner name, age, gender, address, hometown, time</a:t>
            </a:r>
          </a:p>
          <a:p>
            <a:pPr lvl="1"/>
            <a:r>
              <a:rPr lang="en-US" dirty="0" smtClean="0"/>
              <a:t>Race results from 1999 to 2016 </a:t>
            </a:r>
          </a:p>
          <a:p>
            <a:pPr lvl="1"/>
            <a:r>
              <a:rPr lang="en-US" dirty="0" smtClean="0"/>
              <a:t>In 2012 </a:t>
            </a:r>
            <a:r>
              <a:rPr lang="en-US" dirty="0"/>
              <a:t>nearly 17,000 runners ranging in age from 9 to 89 participated 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://www.cherryblossom.org/</a:t>
            </a: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9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Cherry Blossom Run</a:t>
            </a:r>
            <a:endParaRPr lang="en-US" dirty="0"/>
          </a:p>
        </p:txBody>
      </p:sp>
      <p:pic>
        <p:nvPicPr>
          <p:cNvPr id="4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" r="5536"/>
          <a:stretch/>
        </p:blipFill>
        <p:spPr>
          <a:xfrm>
            <a:off x="213290" y="1600201"/>
            <a:ext cx="5826132" cy="45259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Scatter plot of run time (minutes) by age (years)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70,000 points in this plot. 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What’s the relationship between run time and age?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5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CPSMedianIn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7241901" y="3518560"/>
            <a:ext cx="4635777" cy="3587122"/>
          </a:xfrm>
          <a:prstGeom prst="rect">
            <a:avLst/>
          </a:prstGeom>
        </p:spPr>
      </p:pic>
      <p:pic>
        <p:nvPicPr>
          <p:cNvPr id="7" name="Content Placeholder 3" descr="cavotersBarchart201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65" r="-18465"/>
          <a:stretch>
            <a:fillRect/>
          </a:stretch>
        </p:blipFill>
        <p:spPr>
          <a:xfrm>
            <a:off x="270220" y="3288264"/>
            <a:ext cx="6471776" cy="3401669"/>
          </a:xfrm>
          <a:prstGeom prst="rect">
            <a:avLst/>
          </a:prstGeom>
        </p:spPr>
      </p:pic>
      <p:pic>
        <p:nvPicPr>
          <p:cNvPr id="8" name="Content Placeholder 3" descr="plannedParenthoodBa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2" b="8012"/>
          <a:stretch>
            <a:fillRect/>
          </a:stretch>
        </p:blipFill>
        <p:spPr>
          <a:xfrm>
            <a:off x="1094391" y="-235218"/>
            <a:ext cx="4560093" cy="3401892"/>
          </a:xfrm>
          <a:prstGeom prst="rect">
            <a:avLst/>
          </a:prstGeom>
        </p:spPr>
      </p:pic>
      <p:pic>
        <p:nvPicPr>
          <p:cNvPr id="9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" r="6230"/>
          <a:stretch>
            <a:fillRect/>
          </a:stretch>
        </p:blipFill>
        <p:spPr>
          <a:xfrm>
            <a:off x="7241901" y="0"/>
            <a:ext cx="4519561" cy="3795380"/>
          </a:xfrm>
        </p:spPr>
      </p:pic>
    </p:spTree>
    <p:extLst>
      <p:ext uri="{BB962C8B-B14F-4D97-AF65-F5344CB8AC3E}">
        <p14:creationId xmlns:p14="http://schemas.microsoft.com/office/powerpoint/2010/main" val="567158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14133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168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Parenthood Procedures</a:t>
            </a:r>
            <a:endParaRPr lang="en-US" dirty="0"/>
          </a:p>
        </p:txBody>
      </p:sp>
      <p:pic>
        <p:nvPicPr>
          <p:cNvPr id="7" name="Content Placeholder 3" descr="plannedParenthoodBa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Content Placeholder 5" descr="plannedParenthoodLin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40" r="-9540"/>
          <a:stretch>
            <a:fillRect/>
          </a:stretch>
        </p:blipFill>
        <p:spPr>
          <a:xfrm>
            <a:off x="6172200" y="2086105"/>
            <a:ext cx="51816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7464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46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Parenthood Procedures</a:t>
            </a:r>
            <a:endParaRPr lang="en-US" dirty="0"/>
          </a:p>
        </p:txBody>
      </p:sp>
      <p:pic>
        <p:nvPicPr>
          <p:cNvPr id="6" name="Content Placeholder 5" descr="plannedParenthoodLine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All points and lines are on the same scale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How does this plot change the perception of the information?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There has been a dramatic decrease in cancer screenings which dominates this plot 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The scales of the two procedures are very different – consider representing as percentages instead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451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7005"/>
            <a:ext cx="10972800" cy="5079999"/>
          </a:xfrm>
        </p:spPr>
        <p:txBody>
          <a:bodyPr>
            <a:normAutofit/>
          </a:bodyPr>
          <a:lstStyle/>
          <a:p>
            <a:r>
              <a:rPr lang="en-US" b="1" dirty="0" smtClean="0"/>
              <a:t>Guest Lecture: </a:t>
            </a:r>
            <a:r>
              <a:rPr lang="en-US" b="1" dirty="0" smtClean="0"/>
              <a:t>Ruth </a:t>
            </a:r>
            <a:r>
              <a:rPr lang="en-US" b="1" dirty="0" err="1" smtClean="0"/>
              <a:t>Agada</a:t>
            </a:r>
            <a:r>
              <a:rPr lang="en-US" b="1" dirty="0" smtClean="0"/>
              <a:t> from BSU</a:t>
            </a:r>
            <a:endParaRPr lang="en-US" b="1" dirty="0" smtClean="0"/>
          </a:p>
          <a:p>
            <a:r>
              <a:rPr lang="en-US" b="1" dirty="0" smtClean="0"/>
              <a:t>Lecture </a:t>
            </a:r>
            <a:r>
              <a:rPr lang="en-US" b="1" dirty="0" smtClean="0"/>
              <a:t>4: </a:t>
            </a:r>
            <a:r>
              <a:rPr lang="en-US" b="1" dirty="0"/>
              <a:t>Data Visualization</a:t>
            </a:r>
            <a:endParaRPr lang="en-US" b="1" dirty="0" smtClean="0"/>
          </a:p>
          <a:p>
            <a:r>
              <a:rPr lang="en-US" b="1" dirty="0" smtClean="0"/>
              <a:t>Lab:</a:t>
            </a:r>
          </a:p>
          <a:p>
            <a:pPr lvl="1"/>
            <a:r>
              <a:rPr lang="en-US" b="1" dirty="0" smtClean="0"/>
              <a:t>Web Scraping</a:t>
            </a:r>
          </a:p>
          <a:p>
            <a:pPr lvl="1"/>
            <a:r>
              <a:rPr lang="en-US" b="1" dirty="0" smtClean="0"/>
              <a:t>EDA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2155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Parenthood Procedures</a:t>
            </a:r>
            <a:endParaRPr lang="en-US" dirty="0"/>
          </a:p>
        </p:txBody>
      </p:sp>
      <p:pic>
        <p:nvPicPr>
          <p:cNvPr id="4" name="Content Placeholder 3" descr="plannedParenthoodDo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P</a:t>
            </a:r>
            <a:r>
              <a:rPr lang="en-US" dirty="0" smtClean="0"/>
              <a:t>rocedures in 2006 and 2013 as a percentage 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Abortions increased from 13% to 26% of total procedures 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May want to plot the percent change, screenings fell 50%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58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Scale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axis limit to fill the plotting region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dirty="0" smtClean="0"/>
              <a:t>necessary, </a:t>
            </a:r>
          </a:p>
          <a:p>
            <a:pPr lvl="1"/>
            <a:r>
              <a:rPr lang="en-US" dirty="0" smtClean="0"/>
              <a:t>Zoom in to focus on region with bulk of data </a:t>
            </a:r>
          </a:p>
          <a:p>
            <a:pPr lvl="1"/>
            <a:r>
              <a:rPr lang="en-US" dirty="0" smtClean="0"/>
              <a:t>Make multiple plots of different regions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ransform data to improve resolution (TBC) </a:t>
            </a:r>
          </a:p>
          <a:p>
            <a:r>
              <a:rPr lang="en-US" dirty="0" smtClean="0"/>
              <a:t>Don’t </a:t>
            </a:r>
            <a:r>
              <a:rPr lang="en-US" dirty="0"/>
              <a:t>change scale mid-axis </a:t>
            </a:r>
          </a:p>
          <a:p>
            <a:r>
              <a:rPr lang="en-US" dirty="0"/>
              <a:t>Don’t use two different scales for the same </a:t>
            </a:r>
            <a:r>
              <a:rPr lang="en-US" dirty="0" smtClean="0"/>
              <a:t>axis</a:t>
            </a:r>
            <a:endParaRPr lang="en-US" dirty="0"/>
          </a:p>
        </p:txBody>
      </p:sp>
      <p:pic>
        <p:nvPicPr>
          <p:cNvPr id="7" name="Picture 6" descr="obscure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894" y="1285226"/>
            <a:ext cx="3949094" cy="2404775"/>
          </a:xfrm>
          <a:prstGeom prst="rect">
            <a:avLst/>
          </a:prstGeom>
        </p:spPr>
      </p:pic>
      <p:pic>
        <p:nvPicPr>
          <p:cNvPr id="8" name="Picture 7" descr="obscure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471" y="3012723"/>
            <a:ext cx="3759940" cy="193192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36557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85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Earnings</a:t>
            </a:r>
            <a:endParaRPr lang="en-US" dirty="0"/>
          </a:p>
        </p:txBody>
      </p:sp>
      <p:pic>
        <p:nvPicPr>
          <p:cNvPr id="4" name="Content Placeholder 3" descr="CPSMedianIncLineDo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5345"/>
          <a:stretch>
            <a:fillRect/>
          </a:stretch>
        </p:blipFill>
        <p:spPr>
          <a:xfrm>
            <a:off x="6019800" y="1646238"/>
            <a:ext cx="5181600" cy="4351339"/>
          </a:xfrm>
        </p:spPr>
      </p:pic>
      <p:pic>
        <p:nvPicPr>
          <p:cNvPr id="6" name="Content Placeholder 6" descr="CPSMedianIn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84" b="-5984"/>
          <a:stretch>
            <a:fillRect/>
          </a:stretch>
        </p:blipFill>
        <p:spPr>
          <a:xfrm>
            <a:off x="824172" y="2026495"/>
            <a:ext cx="5027598" cy="38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3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Conditioning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56048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052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Earnings</a:t>
            </a:r>
            <a:endParaRPr lang="en-US" dirty="0"/>
          </a:p>
        </p:txBody>
      </p:sp>
      <p:pic>
        <p:nvPicPr>
          <p:cNvPr id="5" name="Content Placeholder 4" descr="CPSMedianIncLinePlo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538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Emphasize the important difference – 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Lines make it easier to see growth in gap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Placement of one point above the other makes it easier to compare males &amp; females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95858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8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2450" y="320675"/>
            <a:ext cx="10801350" cy="1504950"/>
          </a:xfrm>
        </p:spPr>
        <p:txBody>
          <a:bodyPr>
            <a:normAutofit/>
          </a:bodyPr>
          <a:lstStyle/>
          <a:p>
            <a:r>
              <a:rPr lang="en-US" dirty="0" smtClean="0"/>
              <a:t>Conditioning – </a:t>
            </a:r>
            <a:br>
              <a:rPr lang="en-US" dirty="0" smtClean="0"/>
            </a:br>
            <a:r>
              <a:rPr lang="en-US" dirty="0" smtClean="0"/>
              <a:t>Distributions &amp; Relationships in subgroups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028275"/>
            <a:ext cx="10515600" cy="4351339"/>
          </a:xfrm>
        </p:spPr>
        <p:txBody>
          <a:bodyPr/>
          <a:lstStyle/>
          <a:p>
            <a:r>
              <a:rPr lang="en-US" dirty="0" smtClean="0"/>
              <a:t>Superpose density curves, fitted curves and lines from different subgroups</a:t>
            </a:r>
          </a:p>
          <a:p>
            <a:r>
              <a:rPr lang="en-US" dirty="0" smtClean="0"/>
              <a:t>Juxtapose scatter plots, histograms &amp; keep x </a:t>
            </a:r>
            <a:r>
              <a:rPr lang="en-US" dirty="0"/>
              <a:t>and y </a:t>
            </a:r>
            <a:r>
              <a:rPr lang="en-US" dirty="0" smtClean="0"/>
              <a:t>scales </a:t>
            </a:r>
            <a:r>
              <a:rPr lang="en-US" dirty="0"/>
              <a:t>the same </a:t>
            </a:r>
            <a:r>
              <a:rPr lang="en-US" dirty="0" smtClean="0"/>
              <a:t>across plots </a:t>
            </a:r>
            <a:r>
              <a:rPr lang="en-US" dirty="0"/>
              <a:t>to facilitate </a:t>
            </a:r>
            <a:r>
              <a:rPr lang="en-US" dirty="0" smtClean="0"/>
              <a:t>comparison</a:t>
            </a:r>
          </a:p>
          <a:p>
            <a:r>
              <a:rPr lang="en-US" dirty="0" smtClean="0"/>
              <a:t>Use color and plotting symbols to represent additional variables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995858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880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Perception - Color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28794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18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71258" cy="4351339"/>
          </a:xfrm>
        </p:spPr>
        <p:txBody>
          <a:bodyPr>
            <a:normAutofit/>
          </a:bodyPr>
          <a:lstStyle/>
          <a:p>
            <a:r>
              <a:rPr lang="en-US" dirty="0"/>
              <a:t>Choosing a set of </a:t>
            </a:r>
            <a:r>
              <a:rPr lang="en-US" dirty="0" smtClean="0"/>
              <a:t>colors </a:t>
            </a:r>
            <a:r>
              <a:rPr lang="en-US" dirty="0"/>
              <a:t>which work well together is a challenging task for anyone who does not have an intuitive gift for </a:t>
            </a:r>
            <a:r>
              <a:rPr lang="en-US" dirty="0" smtClean="0"/>
              <a:t>color</a:t>
            </a:r>
          </a:p>
          <a:p>
            <a:r>
              <a:rPr lang="en-US" dirty="0" smtClean="0"/>
              <a:t> 7-10% of males are  red-green color blind.</a:t>
            </a:r>
            <a:endParaRPr lang="en-US" dirty="0"/>
          </a:p>
        </p:txBody>
      </p:sp>
      <p:pic>
        <p:nvPicPr>
          <p:cNvPr id="4" name="Picture 3" descr="Ishihara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28" y="1825625"/>
            <a:ext cx="5852172" cy="4389129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6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Colorfulness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Saturated/colorful colors are hard to look at for a long time. </a:t>
            </a:r>
          </a:p>
          <a:p>
            <a:r>
              <a:rPr lang="en-US" dirty="0" smtClean="0"/>
              <a:t>They tend to produce an after</a:t>
            </a:r>
            <a:r>
              <a:rPr lang="en-US" dirty="0"/>
              <a:t>-image</a:t>
            </a:r>
            <a:r>
              <a:rPr lang="en-US" dirty="0" smtClean="0"/>
              <a:t> </a:t>
            </a:r>
            <a:r>
              <a:rPr lang="en-US" dirty="0" err="1" smtClean="0"/>
              <a:t>eﬀect</a:t>
            </a:r>
            <a:r>
              <a:rPr lang="en-US" dirty="0" smtClean="0"/>
              <a:t> which </a:t>
            </a:r>
            <a:r>
              <a:rPr lang="en-US" dirty="0"/>
              <a:t>can be distracting.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brightGreen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4144869"/>
            <a:ext cx="5213646" cy="1625600"/>
          </a:xfrm>
          <a:prstGeom prst="rect">
            <a:avLst/>
          </a:prstGeom>
        </p:spPr>
      </p:pic>
      <p:pic>
        <p:nvPicPr>
          <p:cNvPr id="5" name="Picture 4" descr="DullGreen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3" y="4101646"/>
            <a:ext cx="5571067" cy="16256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12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Luminance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360" y="1825625"/>
            <a:ext cx="5349844" cy="4351339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reas </a:t>
            </a:r>
            <a:r>
              <a:rPr lang="en-US" dirty="0"/>
              <a:t>should be rendered with </a:t>
            </a:r>
            <a:r>
              <a:rPr lang="en-US" dirty="0" smtClean="0"/>
              <a:t>colors </a:t>
            </a:r>
            <a:r>
              <a:rPr lang="en-US" dirty="0"/>
              <a:t>of similar </a:t>
            </a:r>
            <a:r>
              <a:rPr lang="en-US" dirty="0" smtClean="0"/>
              <a:t>luminance (brightness).</a:t>
            </a:r>
          </a:p>
          <a:p>
            <a:r>
              <a:rPr lang="en-US" dirty="0" smtClean="0"/>
              <a:t>Lighter colors </a:t>
            </a:r>
            <a:r>
              <a:rPr lang="en-US" dirty="0"/>
              <a:t>tend to make areas look larger than darker </a:t>
            </a:r>
            <a:r>
              <a:rPr lang="en-US" dirty="0" smtClean="0"/>
              <a:t>colors</a:t>
            </a:r>
            <a:endParaRPr lang="en-US" dirty="0"/>
          </a:p>
        </p:txBody>
      </p:sp>
      <p:pic>
        <p:nvPicPr>
          <p:cNvPr id="4" name="Picture 3" descr="GreyBlackSquar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51" y="1230831"/>
            <a:ext cx="6787849" cy="53975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65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Graphics a topic in this course?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belongs in every stage of the data life cycle</a:t>
            </a:r>
          </a:p>
          <a:p>
            <a:r>
              <a:rPr lang="en-US" dirty="0" smtClean="0"/>
              <a:t>Plots can uncover structure in data that can’t be detected from numerical summaries</a:t>
            </a:r>
          </a:p>
          <a:p>
            <a:r>
              <a:rPr lang="en-US" dirty="0" smtClean="0"/>
              <a:t>Visualization is an important communication skill </a:t>
            </a:r>
          </a:p>
        </p:txBody>
      </p:sp>
    </p:spTree>
    <p:extLst>
      <p:ext uri="{BB962C8B-B14F-4D97-AF65-F5344CB8AC3E}">
        <p14:creationId xmlns:p14="http://schemas.microsoft.com/office/powerpoint/2010/main" val="46016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 and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Qualitative – Choose a </a:t>
            </a:r>
            <a:r>
              <a:rPr lang="en-US" b="1" dirty="0" smtClean="0"/>
              <a:t>qualitative</a:t>
            </a:r>
            <a:r>
              <a:rPr lang="en-US" dirty="0" smtClean="0"/>
              <a:t> scheme that makes it easy to distinguish between categories</a:t>
            </a:r>
          </a:p>
          <a:p>
            <a:r>
              <a:rPr lang="en-US" dirty="0" smtClean="0"/>
              <a:t>Quantitative – Choose a color scheme that implies magnitude. </a:t>
            </a:r>
          </a:p>
          <a:p>
            <a:pPr lvl="1"/>
            <a:r>
              <a:rPr lang="en-US" dirty="0" smtClean="0"/>
              <a:t>Does the data progress from low to high? </a:t>
            </a:r>
            <a:r>
              <a:rPr lang="en-US" dirty="0"/>
              <a:t>U</a:t>
            </a:r>
            <a:r>
              <a:rPr lang="en-US" dirty="0" smtClean="0"/>
              <a:t>se a </a:t>
            </a:r>
            <a:r>
              <a:rPr lang="en-US" b="1" dirty="0" smtClean="0"/>
              <a:t>sequential</a:t>
            </a:r>
            <a:r>
              <a:rPr lang="en-US" dirty="0" smtClean="0"/>
              <a:t> scheme where light colors are for low values</a:t>
            </a:r>
          </a:p>
          <a:p>
            <a:pPr lvl="1"/>
            <a:r>
              <a:rPr lang="en-US" dirty="0" smtClean="0"/>
              <a:t>Do both low and high value deserve equal emphasis? Use a </a:t>
            </a:r>
            <a:r>
              <a:rPr lang="en-US" b="1" dirty="0" smtClean="0"/>
              <a:t>diverging</a:t>
            </a:r>
            <a:r>
              <a:rPr lang="en-US" dirty="0" smtClean="0"/>
              <a:t> scheme where light colors represent middle values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71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67093" y="233199"/>
            <a:ext cx="10972800" cy="1143000"/>
          </a:xfrm>
        </p:spPr>
        <p:txBody>
          <a:bodyPr/>
          <a:lstStyle/>
          <a:p>
            <a:r>
              <a:rPr lang="en-US" dirty="0" smtClean="0"/>
              <a:t>Examples of Palettes</a:t>
            </a:r>
            <a:endParaRPr lang="en-US" dirty="0"/>
          </a:p>
        </p:txBody>
      </p:sp>
      <p:pic>
        <p:nvPicPr>
          <p:cNvPr id="4" name="Content Placeholder 3" descr="BrewerPaletteQual.pdf"/>
          <p:cNvPicPr>
            <a:picLocks noGrp="1" noChangeAspect="1"/>
          </p:cNvPicPr>
          <p:nvPr>
            <p:ph idx="1"/>
          </p:nvPr>
        </p:nvPicPr>
        <p:blipFill>
          <a:blip r:embed="rId2"/>
          <a:srcRect l="-36559" r="-36559"/>
          <a:stretch>
            <a:fillRect/>
          </a:stretch>
        </p:blipFill>
        <p:spPr>
          <a:xfrm>
            <a:off x="-2305631" y="486650"/>
            <a:ext cx="9655620" cy="5914150"/>
          </a:xfrm>
        </p:spPr>
      </p:pic>
      <p:pic>
        <p:nvPicPr>
          <p:cNvPr id="6" name="Content Placeholder 5" descr="BrewerPaletteDiv.pdf"/>
          <p:cNvPicPr>
            <a:picLocks noChangeAspect="1"/>
          </p:cNvPicPr>
          <p:nvPr/>
        </p:nvPicPr>
        <p:blipFill>
          <a:blip r:embed="rId3"/>
          <a:srcRect l="-36559" r="-36559"/>
          <a:stretch>
            <a:fillRect/>
          </a:stretch>
        </p:blipFill>
        <p:spPr>
          <a:xfrm>
            <a:off x="4200564" y="-797997"/>
            <a:ext cx="10566973" cy="4837479"/>
          </a:xfrm>
          <a:prstGeom prst="rect">
            <a:avLst/>
          </a:prstGeom>
        </p:spPr>
      </p:pic>
      <p:pic>
        <p:nvPicPr>
          <p:cNvPr id="7" name="Content Placeholder 3" descr="BrewerSeqPalette.pdf"/>
          <p:cNvPicPr>
            <a:picLocks noChangeAspect="1"/>
          </p:cNvPicPr>
          <p:nvPr/>
        </p:nvPicPr>
        <p:blipFill>
          <a:blip r:embed="rId4"/>
          <a:srcRect l="-36559" r="-36559"/>
          <a:stretch>
            <a:fillRect/>
          </a:stretch>
        </p:blipFill>
        <p:spPr>
          <a:xfrm>
            <a:off x="1943418" y="2436018"/>
            <a:ext cx="12380419" cy="4926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295" y="5394953"/>
            <a:ext cx="14051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smtClean="0"/>
              <a:t>Qualitative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89250" y="1681611"/>
            <a:ext cx="14051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smtClean="0"/>
              <a:t>Diverging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1752" y="5737265"/>
            <a:ext cx="140514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smtClean="0"/>
              <a:t>Sequential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671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28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Perception - Length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21931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8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plot, Pie chart, Dot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xperiments found that angle judgments based on pie charts are less accurate than length judgments from bar charts </a:t>
            </a:r>
          </a:p>
          <a:p>
            <a:r>
              <a:rPr lang="en-US" dirty="0" smtClean="0"/>
              <a:t>Length is easier to compare than area or volume</a:t>
            </a:r>
          </a:p>
          <a:p>
            <a:r>
              <a:rPr lang="en-US" dirty="0" smtClean="0"/>
              <a:t>Lengths that fall on a line are easier to compare than lengths on parallel lines, i.e., judgments based on dot charts are easier to make than judgments based on bar plots 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997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</a:t>
            </a:r>
            <a:endParaRPr lang="en-US" dirty="0"/>
          </a:p>
        </p:txBody>
      </p:sp>
      <p:pic>
        <p:nvPicPr>
          <p:cNvPr id="3" name="Content Placeholder 2" descr="africaGDPBoxes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6" b="12566"/>
          <a:stretch>
            <a:fillRect/>
          </a:stretch>
        </p:blipFill>
        <p:spPr>
          <a:xfrm>
            <a:off x="284451" y="1202388"/>
            <a:ext cx="6115279" cy="5139936"/>
          </a:xfrm>
        </p:spPr>
      </p:pic>
      <p:pic>
        <p:nvPicPr>
          <p:cNvPr id="4" name="Content Placeholder 3" descr="africaGDPDots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6" b="12566"/>
          <a:stretch>
            <a:fillRect/>
          </a:stretch>
        </p:blipFill>
        <p:spPr>
          <a:xfrm>
            <a:off x="6373247" y="1600201"/>
            <a:ext cx="5813690" cy="4886448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61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and Jiggling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Stacked bar plots and histograms are difficult to read because the base line moves from one bar to the next</a:t>
            </a:r>
          </a:p>
          <a:p>
            <a:r>
              <a:rPr lang="en-US" dirty="0" smtClean="0"/>
              <a:t>Line plots where the area between successive lines represent the measurement are very difficult to read because the base line jiggles up and down.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5329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22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CO2 Emissions from Fuel Consumption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on historical carbon dioxide (CO2) emissions from fuel combustion (</a:t>
            </a:r>
            <a:r>
              <a:rPr lang="en-US" dirty="0">
                <a:hlinkClick r:id="rId2"/>
              </a:rPr>
              <a:t>http://cait.wri.org</a:t>
            </a:r>
            <a:r>
              <a:rPr lang="en-US" dirty="0" smtClean="0"/>
              <a:t>)</a:t>
            </a:r>
          </a:p>
          <a:p>
            <a:r>
              <a:rPr lang="en-US" dirty="0"/>
              <a:t>C</a:t>
            </a:r>
            <a:r>
              <a:rPr lang="en-US" dirty="0" smtClean="0"/>
              <a:t>ountry </a:t>
            </a:r>
            <a:r>
              <a:rPr lang="en-US" dirty="0"/>
              <a:t>annual CO2 emissions </a:t>
            </a:r>
            <a:r>
              <a:rPr lang="en-US" dirty="0" smtClean="0"/>
              <a:t>date </a:t>
            </a:r>
            <a:r>
              <a:rPr lang="en-US" dirty="0"/>
              <a:t>back to </a:t>
            </a:r>
            <a:r>
              <a:rPr lang="en-US" dirty="0" smtClean="0"/>
              <a:t>1850 </a:t>
            </a:r>
          </a:p>
          <a:p>
            <a:r>
              <a:rPr lang="en-US" dirty="0" smtClean="0"/>
              <a:t>Typical report on trends </a:t>
            </a:r>
            <a:r>
              <a:rPr lang="en-US" dirty="0"/>
              <a:t>since 1950 for the 14 countries that emitted the greatest amount of CO2 in 2012 </a:t>
            </a:r>
          </a:p>
          <a:p>
            <a:r>
              <a:rPr lang="en-US" dirty="0"/>
              <a:t>World Resources Institute (http://</a:t>
            </a:r>
            <a:r>
              <a:rPr lang="en-US" dirty="0" err="1"/>
              <a:t>www.wri.org</a:t>
            </a:r>
            <a:r>
              <a:rPr lang="en-US" dirty="0"/>
              <a:t>/)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38617"/>
              </p:ext>
            </p:extLst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343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CO2 Emissions</a:t>
            </a:r>
            <a:endParaRPr lang="en-US" dirty="0"/>
          </a:p>
        </p:txBody>
      </p:sp>
      <p:pic>
        <p:nvPicPr>
          <p:cNvPr id="5" name="Content Placeholder 4" descr="CO2EmissionsStackedLine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3" b="7913"/>
          <a:stretch>
            <a:fillRect/>
          </a:stretch>
        </p:blipFill>
        <p:spPr/>
      </p:pic>
      <p:pic>
        <p:nvPicPr>
          <p:cNvPr id="7" name="Content Placeholder 6" descr="CO2EmissionsLine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8" b="8098"/>
          <a:stretch>
            <a:fillRect/>
          </a:stretch>
        </p:blipFill>
        <p:spPr/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400897"/>
              </p:ext>
            </p:extLst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09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633124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60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 smtClean="0"/>
              <a:t>Why Transform Variables?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Reveal distribution of most of the observations (otherwise much of the data is squashed in a small region)</a:t>
            </a:r>
          </a:p>
          <a:p>
            <a:r>
              <a:rPr lang="en-US" dirty="0" smtClean="0"/>
              <a:t>Numerical summaries of a transformed data are better summaries of a symmetric distribution </a:t>
            </a:r>
          </a:p>
          <a:p>
            <a:r>
              <a:rPr lang="en-US" dirty="0" smtClean="0"/>
              <a:t>Choose a transformation that’s simple and easily interpreted in the context of the problem, e.g., a power of 2, 3, ½, 0 (log), -1</a:t>
            </a:r>
          </a:p>
          <a:p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01993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939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976"/>
            <a:ext cx="10515600" cy="45240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Guidelines and general philosophy</a:t>
            </a:r>
          </a:p>
          <a:p>
            <a:pPr lvl="1"/>
            <a:r>
              <a:rPr lang="en-US" dirty="0" smtClean="0"/>
              <a:t>Reveal the data</a:t>
            </a:r>
          </a:p>
          <a:p>
            <a:pPr lvl="1"/>
            <a:r>
              <a:rPr lang="en-US" dirty="0" smtClean="0"/>
              <a:t>Facilitate Comparisons</a:t>
            </a:r>
          </a:p>
          <a:p>
            <a:pPr lvl="1"/>
            <a:r>
              <a:rPr lang="en-US" dirty="0" smtClean="0"/>
              <a:t>Add information </a:t>
            </a:r>
          </a:p>
          <a:p>
            <a:pPr lvl="1"/>
            <a:r>
              <a:rPr lang="en-US" dirty="0" smtClean="0"/>
              <a:t>Iterate</a:t>
            </a:r>
          </a:p>
          <a:p>
            <a:r>
              <a:rPr lang="en-US" dirty="0" smtClean="0"/>
              <a:t>Techniques for following guidelines</a:t>
            </a:r>
          </a:p>
          <a:p>
            <a:pPr lvl="1"/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Conditioning</a:t>
            </a:r>
          </a:p>
          <a:p>
            <a:pPr lvl="1"/>
            <a:r>
              <a:rPr lang="en-US" dirty="0" smtClean="0"/>
              <a:t>Perception </a:t>
            </a:r>
          </a:p>
          <a:p>
            <a:pPr lvl="1"/>
            <a:r>
              <a:rPr lang="en-US" dirty="0" smtClean="0"/>
              <a:t>Transformations</a:t>
            </a:r>
          </a:p>
          <a:p>
            <a:pPr lvl="1"/>
            <a:r>
              <a:rPr lang="en-US" dirty="0" smtClean="0"/>
              <a:t>Adding context</a:t>
            </a:r>
          </a:p>
          <a:p>
            <a:pPr lvl="1"/>
            <a:r>
              <a:rPr lang="en-US" dirty="0" smtClean="0"/>
              <a:t>Smoothing &amp; other large data considerations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673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4638"/>
            <a:ext cx="10972800" cy="1143000"/>
          </a:xfrm>
        </p:spPr>
        <p:txBody>
          <a:bodyPr/>
          <a:lstStyle/>
          <a:p>
            <a:pPr algn="l"/>
            <a:r>
              <a:rPr lang="en-US" dirty="0" smtClean="0"/>
              <a:t>Power Transformation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Preserve order of values</a:t>
            </a:r>
          </a:p>
          <a:p>
            <a:r>
              <a:rPr lang="en-US" dirty="0" smtClean="0"/>
              <a:t>Effective when max / min &gt; 5</a:t>
            </a:r>
          </a:p>
          <a:p>
            <a:r>
              <a:rPr lang="en-US" dirty="0" smtClean="0"/>
              <a:t>Sometimes add a shift before transform</a:t>
            </a:r>
          </a:p>
          <a:p>
            <a:r>
              <a:rPr lang="en-US" dirty="0" smtClean="0"/>
              <a:t>Ratio of hinges can help select a transformation</a:t>
            </a:r>
          </a:p>
        </p:txBody>
      </p:sp>
      <p:pic>
        <p:nvPicPr>
          <p:cNvPr id="5" name="Content Placeholder 4" descr="box-cox.jp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" b="2248"/>
          <a:stretch>
            <a:fillRect/>
          </a:stretch>
        </p:blipFill>
        <p:spPr>
          <a:xfrm>
            <a:off x="5994400" y="1215898"/>
            <a:ext cx="5588000" cy="4910267"/>
          </a:xfr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528112"/>
              </p:ext>
            </p:extLst>
          </p:nvPr>
        </p:nvGraphicFramePr>
        <p:xfrm>
          <a:off x="1432398" y="5386502"/>
          <a:ext cx="3470243" cy="803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4" name="Equation" r:id="rId5" imgW="1803400" imgH="431800" progId="Equation.3">
                  <p:embed/>
                </p:oleObj>
              </mc:Choice>
              <mc:Fallback>
                <p:oleObj name="Equation" r:id="rId5" imgW="1803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2398" y="5386502"/>
                        <a:ext cx="3470243" cy="803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01993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12308" y="1259668"/>
            <a:ext cx="329668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smtClean="0"/>
              <a:t>Box-Cox Transformation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117492"/>
              </p:ext>
            </p:extLst>
          </p:nvPr>
        </p:nvGraphicFramePr>
        <p:xfrm>
          <a:off x="7845409" y="471939"/>
          <a:ext cx="1353793" cy="89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Equation" r:id="rId7" imgW="762000" imgH="444500" progId="Equation.3">
                  <p:embed/>
                </p:oleObj>
              </mc:Choice>
              <mc:Fallback>
                <p:oleObj name="Equation" r:id="rId7" imgW="762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45409" y="471939"/>
                        <a:ext cx="1353793" cy="89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2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64" y="274638"/>
            <a:ext cx="10972800" cy="1143000"/>
          </a:xfrm>
        </p:spPr>
        <p:txBody>
          <a:bodyPr/>
          <a:lstStyle/>
          <a:p>
            <a:pPr algn="l"/>
            <a:r>
              <a:rPr lang="en-US" dirty="0" smtClean="0"/>
              <a:t>Why Straighten Relationships?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Easier to uncover the form of the relationship if we can transform it to linear relationship; we see what transformation used to make it linear </a:t>
            </a:r>
          </a:p>
          <a:p>
            <a:r>
              <a:rPr lang="en-US" dirty="0" smtClean="0"/>
              <a:t>Linear relationships are particularly simple to interpret &amp; fit </a:t>
            </a:r>
          </a:p>
          <a:p>
            <a:r>
              <a:rPr lang="en-US" dirty="0" smtClean="0"/>
              <a:t>Choose a transformation that’s simple and easily interpreted in the context of the problem, e.g., a power of 2, 3, ½, 0 (log), -1</a:t>
            </a:r>
          </a:p>
          <a:p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01993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45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Straighten Relationships with Transformations</a:t>
            </a:r>
            <a:endParaRPr lang="en-US" sz="2800" dirty="0"/>
          </a:p>
        </p:txBody>
      </p:sp>
      <p:pic>
        <p:nvPicPr>
          <p:cNvPr id="7" name="Content Placeholder 3" descr="log-logExample.pdf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4" r="-4"/>
          <a:stretch/>
        </p:blipFill>
        <p:spPr>
          <a:xfrm>
            <a:off x="-202665" y="1600200"/>
            <a:ext cx="12592264" cy="452596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01993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81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49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Straighten Relationships with Transformations</a:t>
            </a:r>
            <a:endParaRPr lang="en-US" sz="2800" dirty="0"/>
          </a:p>
        </p:txBody>
      </p:sp>
      <p:pic>
        <p:nvPicPr>
          <p:cNvPr id="4" name="Content Placeholder 3" descr="TukeyBulge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" b="-1523"/>
          <a:stretch/>
        </p:blipFill>
        <p:spPr>
          <a:xfrm>
            <a:off x="609600" y="1013248"/>
            <a:ext cx="5384800" cy="5844751"/>
          </a:xfrm>
        </p:spPr>
      </p:pic>
      <p:pic>
        <p:nvPicPr>
          <p:cNvPr id="8" name="Content Placeholder 3" descr="log-logExample.pdf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28609" r="28609"/>
          <a:stretch>
            <a:fillRect/>
          </a:stretch>
        </p:blipFill>
        <p:spPr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01993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20170" y="5542969"/>
            <a:ext cx="233000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err="1" smtClean="0"/>
              <a:t>Tukey-Mosteller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Bulge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13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Bank Country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World Bank provides financial and technical assistance to developing countries. </a:t>
            </a:r>
          </a:p>
          <a:p>
            <a:r>
              <a:rPr lang="en-US" dirty="0"/>
              <a:t>In 2010, </a:t>
            </a:r>
            <a:r>
              <a:rPr lang="en-US" dirty="0" smtClean="0"/>
              <a:t>the </a:t>
            </a:r>
            <a:r>
              <a:rPr lang="en-US" dirty="0"/>
              <a:t>World Bank launched an Open Data Website </a:t>
            </a:r>
            <a:r>
              <a:rPr lang="en-US" dirty="0" smtClean="0"/>
              <a:t>that </a:t>
            </a:r>
            <a:r>
              <a:rPr lang="en-US" dirty="0"/>
              <a:t>provides access to data from their reports on topics such as GDP, education, health, and the environment. </a:t>
            </a:r>
          </a:p>
          <a:p>
            <a:r>
              <a:rPr lang="en-US" dirty="0" smtClean="0"/>
              <a:t>We are interested in the relationship between life expectancy and health expenditures </a:t>
            </a:r>
          </a:p>
          <a:p>
            <a:r>
              <a:rPr lang="en-US" dirty="0" smtClean="0"/>
              <a:t>These variables are measured at the country level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01993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61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Healthcare Costs &amp; Life Expectancy</a:t>
            </a:r>
            <a:endParaRPr lang="en-US" dirty="0"/>
          </a:p>
        </p:txBody>
      </p:sp>
      <p:pic>
        <p:nvPicPr>
          <p:cNvPr id="7" name="Content Placeholder 6" descr="HealthCareLifeExp1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41" b="-9141"/>
          <a:stretch>
            <a:fillRect/>
          </a:stretch>
        </p:blipFill>
        <p:spPr>
          <a:xfrm>
            <a:off x="297242" y="1825625"/>
            <a:ext cx="5722558" cy="4351339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does the bulge diagram tell us?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01993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29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</a:t>
            </a:r>
            <a:r>
              <a:rPr lang="en-US" dirty="0" smtClean="0"/>
              <a:t>Costs</a:t>
            </a:r>
            <a:endParaRPr lang="en-US" dirty="0"/>
          </a:p>
        </p:txBody>
      </p:sp>
      <p:pic>
        <p:nvPicPr>
          <p:cNvPr id="7" name="Content Placeholder 6" descr="HChist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" r="-12"/>
          <a:stretch/>
        </p:blipFill>
        <p:spPr>
          <a:xfrm>
            <a:off x="-7497" y="1742787"/>
            <a:ext cx="6830557" cy="4383377"/>
          </a:xfrm>
        </p:spPr>
      </p:pic>
      <p:pic>
        <p:nvPicPr>
          <p:cNvPr id="8" name="Content Placeholder 7" descr="HClog.pd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2" r="293"/>
          <a:stretch/>
        </p:blipFill>
        <p:spPr>
          <a:xfrm>
            <a:off x="5471958" y="1918416"/>
            <a:ext cx="6582001" cy="4207748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01993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79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</a:t>
            </a:r>
            <a:r>
              <a:rPr lang="en-US" dirty="0"/>
              <a:t>Expectancy</a:t>
            </a:r>
          </a:p>
        </p:txBody>
      </p:sp>
      <p:pic>
        <p:nvPicPr>
          <p:cNvPr id="5" name="Content Placeholder 4" descr="LEhist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8" r="11758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Unusual feature – left skew. Upper bound on life expectancy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What transformation?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 smtClean="0"/>
              <a:t>Range is factor of 2 so shift first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 smtClean="0"/>
              <a:t>Pull up the low end with a square or cube transformation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01993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43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Healthcare Costs &amp; Life </a:t>
            </a:r>
            <a:r>
              <a:rPr lang="en-US" dirty="0"/>
              <a:t>Expectancy</a:t>
            </a:r>
          </a:p>
        </p:txBody>
      </p:sp>
      <p:pic>
        <p:nvPicPr>
          <p:cNvPr id="6" name="Content Placeholder 5" descr="LEbyHClog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07" b="-15607"/>
          <a:stretch>
            <a:fillRect/>
          </a:stretch>
        </p:blipFill>
        <p:spPr>
          <a:xfrm>
            <a:off x="838200" y="893437"/>
            <a:ext cx="5181600" cy="4351339"/>
          </a:xfrm>
        </p:spPr>
      </p:pic>
      <p:pic>
        <p:nvPicPr>
          <p:cNvPr id="9" name="Content Placeholder 8" descr="LEcubeHClog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07" b="-15607"/>
          <a:stretch>
            <a:fillRect/>
          </a:stretch>
        </p:blipFill>
        <p:spPr>
          <a:xfrm>
            <a:off x="6139066" y="1028537"/>
            <a:ext cx="5181600" cy="4351339"/>
          </a:xfrm>
        </p:spPr>
      </p:pic>
      <p:sp>
        <p:nvSpPr>
          <p:cNvPr id="10" name="TextBox 9"/>
          <p:cNvSpPr txBox="1"/>
          <p:nvPr/>
        </p:nvSpPr>
        <p:spPr>
          <a:xfrm>
            <a:off x="4972052" y="4687378"/>
            <a:ext cx="5619019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Issues remaining:</a:t>
            </a:r>
          </a:p>
          <a:p>
            <a:r>
              <a:rPr lang="en-US" sz="2800" dirty="0" smtClean="0"/>
              <a:t>3 unusual countries</a:t>
            </a:r>
          </a:p>
          <a:p>
            <a:r>
              <a:rPr lang="en-US" sz="2800" dirty="0" smtClean="0"/>
              <a:t>Complexity of cube model</a:t>
            </a:r>
            <a:endParaRPr lang="en-US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01993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69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 Context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129924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4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Good Starting Place – </a:t>
            </a:r>
            <a:br>
              <a:rPr lang="en-US" dirty="0" smtClean="0"/>
            </a:br>
            <a:r>
              <a:rPr lang="en-US" dirty="0" smtClean="0"/>
              <a:t>Know your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Quantitative (Numeric)</a:t>
            </a:r>
          </a:p>
          <a:p>
            <a:pPr lvl="1"/>
            <a:r>
              <a:rPr lang="en-US" dirty="0" smtClean="0"/>
              <a:t>Continuous (e.g., health care expenditure)</a:t>
            </a:r>
          </a:p>
          <a:p>
            <a:pPr lvl="1"/>
            <a:r>
              <a:rPr lang="en-US" dirty="0" smtClean="0"/>
              <a:t>Discrete  (e.g., number of siblings)</a:t>
            </a:r>
          </a:p>
          <a:p>
            <a:r>
              <a:rPr lang="en-US" dirty="0" smtClean="0"/>
              <a:t>Qualitative (Categorical)</a:t>
            </a:r>
          </a:p>
          <a:p>
            <a:pPr lvl="1"/>
            <a:r>
              <a:rPr lang="en-US" dirty="0" smtClean="0"/>
              <a:t>Nominal (e.g., lane of traffic, country) </a:t>
            </a:r>
          </a:p>
          <a:p>
            <a:pPr lvl="1"/>
            <a:r>
              <a:rPr lang="en-US" dirty="0" smtClean="0"/>
              <a:t>Ordinal (e.g., Yelp rating, education level)</a:t>
            </a:r>
          </a:p>
          <a:p>
            <a:r>
              <a:rPr lang="en-US" dirty="0" smtClean="0"/>
              <a:t>See table that maps data types to plot types at end of slides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7079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Context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 axes, including units</a:t>
            </a:r>
          </a:p>
          <a:p>
            <a:r>
              <a:rPr lang="en-US" dirty="0" smtClean="0"/>
              <a:t>Add Reference lines and markers for important values </a:t>
            </a:r>
          </a:p>
          <a:p>
            <a:r>
              <a:rPr lang="en-US" dirty="0" smtClean="0"/>
              <a:t>Label points of unusual/interesting observations</a:t>
            </a:r>
          </a:p>
          <a:p>
            <a:r>
              <a:rPr lang="en-US" dirty="0" smtClean="0"/>
              <a:t>Include captions that describe data, how plotted, and describe important features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158513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62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Large n (records)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518625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63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Cherry Blossom Run</a:t>
            </a:r>
            <a:endParaRPr lang="en-US" dirty="0"/>
          </a:p>
        </p:txBody>
      </p:sp>
      <p:pic>
        <p:nvPicPr>
          <p:cNvPr id="4" name="Content Placeholder 3" descr="cherryBlossom70kBad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r="6268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3-dimensional histogram is needed, but hard to come by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Use heat map or </a:t>
            </a:r>
            <a:r>
              <a:rPr lang="en-US" dirty="0" err="1" smtClean="0"/>
              <a:t>hexbin</a:t>
            </a:r>
            <a:r>
              <a:rPr lang="en-US" dirty="0" smtClean="0"/>
              <a:t> plot or transparency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Add smooth curve that takes local averages to see the conditional center, i.e., average y in a neighborhood of x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399088"/>
              </p:ext>
            </p:extLst>
          </p:nvPr>
        </p:nvGraphicFramePr>
        <p:xfrm>
          <a:off x="0" y="652025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38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972607" y="217031"/>
            <a:ext cx="10972800" cy="1143000"/>
          </a:xfrm>
        </p:spPr>
        <p:txBody>
          <a:bodyPr/>
          <a:lstStyle/>
          <a:p>
            <a:r>
              <a:rPr lang="en-US" dirty="0" smtClean="0"/>
              <a:t>Cherry Blossom Run</a:t>
            </a:r>
            <a:endParaRPr lang="en-US" dirty="0"/>
          </a:p>
        </p:txBody>
      </p:sp>
      <p:pic>
        <p:nvPicPr>
          <p:cNvPr id="7" name="Content Placeholder 6" descr="cherryBlossomV2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91" b="-14991"/>
          <a:stretch>
            <a:fillRect/>
          </a:stretch>
        </p:blipFill>
        <p:spPr>
          <a:xfrm>
            <a:off x="552450" y="1825625"/>
            <a:ext cx="5181600" cy="4351339"/>
          </a:xfrm>
        </p:spPr>
      </p:pic>
      <p:sp>
        <p:nvSpPr>
          <p:cNvPr id="12" name="Content Placeholder 4"/>
          <p:cNvSpPr>
            <a:spLocks noGrp="1"/>
          </p:cNvSpPr>
          <p:nvPr>
            <p:ph sz="half" idx="2"/>
          </p:nvPr>
        </p:nvSpPr>
        <p:spPr>
          <a:xfrm>
            <a:off x="6347843" y="204430"/>
            <a:ext cx="5181600" cy="35108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Local Smoothing helps us see the center</a:t>
            </a:r>
          </a:p>
          <a:p>
            <a:r>
              <a:rPr lang="en-US" dirty="0" smtClean="0"/>
              <a:t>Control for year – race popularity</a:t>
            </a:r>
          </a:p>
          <a:p>
            <a:r>
              <a:rPr lang="en-US" dirty="0" smtClean="0"/>
              <a:t>Observational data – snapshot in time</a:t>
            </a:r>
          </a:p>
          <a:p>
            <a:r>
              <a:rPr lang="en-US" dirty="0" smtClean="0"/>
              <a:t>Not Longitudinal – follow same people in time</a:t>
            </a:r>
          </a:p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64307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  <p:pic>
        <p:nvPicPr>
          <p:cNvPr id="11" name="Content Placeholder 2" descr="cherryBlossomV4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61" b="-12561"/>
          <a:stretch>
            <a:fillRect/>
          </a:stretch>
        </p:blipFill>
        <p:spPr>
          <a:xfrm>
            <a:off x="6019800" y="3404513"/>
            <a:ext cx="5181600" cy="22860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15991" y="5917368"/>
            <a:ext cx="32426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smtClean="0"/>
              <a:t>Slightly transparent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20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Large p (variables)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64307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38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</a:t>
            </a:r>
            <a:endParaRPr lang="en-US" dirty="0"/>
          </a:p>
        </p:txBody>
      </p:sp>
      <p:pic>
        <p:nvPicPr>
          <p:cNvPr id="2" name="Content Placeholder 1" descr="heatMap.tif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5" b="7285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Documents – records</a:t>
            </a:r>
          </a:p>
          <a:p>
            <a:r>
              <a:rPr lang="en-US" dirty="0" smtClean="0"/>
              <a:t>Words counts – variables</a:t>
            </a:r>
          </a:p>
          <a:p>
            <a:r>
              <a:rPr lang="en-US" dirty="0" smtClean="0"/>
              <a:t>Hierarchical clustering groups documents that have similar distributions of words</a:t>
            </a:r>
          </a:p>
          <a:p>
            <a:r>
              <a:rPr lang="en-US" dirty="0" smtClean="0"/>
              <a:t>Heat Map - Color is used to denote closeness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643076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54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Philosophy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98942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526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Reveal the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scale appropriately</a:t>
            </a:r>
          </a:p>
          <a:p>
            <a:r>
              <a:rPr lang="en-US" dirty="0"/>
              <a:t>Avoid having other graph elements interfere with </a:t>
            </a:r>
            <a:r>
              <a:rPr lang="en-US" dirty="0" smtClean="0"/>
              <a:t>data</a:t>
            </a:r>
          </a:p>
          <a:p>
            <a:r>
              <a:rPr lang="en-US" dirty="0"/>
              <a:t>Use visually prominent </a:t>
            </a:r>
            <a:r>
              <a:rPr lang="en-US" dirty="0" smtClean="0"/>
              <a:t>symbols</a:t>
            </a:r>
          </a:p>
          <a:p>
            <a:r>
              <a:rPr lang="en-US" dirty="0" smtClean="0"/>
              <a:t>Eliminate </a:t>
            </a:r>
            <a:r>
              <a:rPr lang="en-US" dirty="0"/>
              <a:t>superfluous </a:t>
            </a:r>
            <a:r>
              <a:rPr lang="en-US" dirty="0" smtClean="0"/>
              <a:t>material, aka chart junk</a:t>
            </a:r>
          </a:p>
          <a:p>
            <a:r>
              <a:rPr lang="en-US" dirty="0"/>
              <a:t>Avoid over-</a:t>
            </a:r>
            <a:r>
              <a:rPr lang="en-US" dirty="0" smtClean="0"/>
              <a:t>plotting</a:t>
            </a:r>
          </a:p>
          <a:p>
            <a:pPr marL="14287" indent="0">
              <a:buNone/>
            </a:pPr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29714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57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6175" y="145561"/>
            <a:ext cx="10972800" cy="1143000"/>
          </a:xfrm>
        </p:spPr>
        <p:txBody>
          <a:bodyPr/>
          <a:lstStyle/>
          <a:p>
            <a:r>
              <a:rPr lang="en-US" dirty="0"/>
              <a:t>Avoid over-plotting</a:t>
            </a:r>
          </a:p>
        </p:txBody>
      </p:sp>
      <p:pic>
        <p:nvPicPr>
          <p:cNvPr id="8" name="Content Placeholder 3" descr="DadMomScatterplotJitter.pdf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2651" r="1265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95738" y="1600201"/>
            <a:ext cx="6328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Why are there so few data points?</a:t>
            </a:r>
            <a:endParaRPr lang="en-US" sz="2800" dirty="0"/>
          </a:p>
        </p:txBody>
      </p:sp>
      <p:pic>
        <p:nvPicPr>
          <p:cNvPr id="4" name="Picture 3" descr="overplotting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6" y="1983987"/>
            <a:ext cx="5799667" cy="45307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4667" y="2399798"/>
            <a:ext cx="51190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Jitter: Add random noise so the values aren’t plotted on top of each </a:t>
            </a:r>
            <a:r>
              <a:rPr lang="en-US" sz="2800" dirty="0" smtClean="0"/>
              <a:t>other</a:t>
            </a:r>
          </a:p>
          <a:p>
            <a:endParaRPr lang="en-US" sz="2800" dirty="0"/>
          </a:p>
          <a:p>
            <a:r>
              <a:rPr lang="en-US" sz="2800" dirty="0"/>
              <a:t>Shrink the plotting symbol so they don’t plot on top of each other</a:t>
            </a:r>
          </a:p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29714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3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Facilitate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Juxtaposed plots on same </a:t>
            </a:r>
            <a:r>
              <a:rPr lang="en-US" dirty="0" smtClean="0"/>
              <a:t>scale</a:t>
            </a:r>
          </a:p>
          <a:p>
            <a:r>
              <a:rPr lang="en-US" dirty="0"/>
              <a:t>Make it easy to distinguish elements of  </a:t>
            </a:r>
            <a:r>
              <a:rPr lang="en-US" i="1" dirty="0"/>
              <a:t>superposed</a:t>
            </a:r>
            <a:r>
              <a:rPr lang="en-US" dirty="0"/>
              <a:t> </a:t>
            </a:r>
            <a:r>
              <a:rPr lang="en-US" dirty="0" smtClean="0"/>
              <a:t>plots, e.g</a:t>
            </a:r>
            <a:r>
              <a:rPr lang="en-US" dirty="0"/>
              <a:t>. </a:t>
            </a:r>
            <a:r>
              <a:rPr lang="en-US" dirty="0" smtClean="0"/>
              <a:t>color, line type</a:t>
            </a:r>
          </a:p>
          <a:p>
            <a:r>
              <a:rPr lang="en-US" dirty="0"/>
              <a:t>Avoid </a:t>
            </a:r>
            <a:r>
              <a:rPr lang="en-US" dirty="0" smtClean="0"/>
              <a:t>Stacking and Jiggling </a:t>
            </a:r>
            <a:r>
              <a:rPr lang="en-US" dirty="0"/>
              <a:t>the </a:t>
            </a:r>
            <a:r>
              <a:rPr lang="en-US" dirty="0" smtClean="0"/>
              <a:t>baseline</a:t>
            </a:r>
          </a:p>
          <a:p>
            <a:r>
              <a:rPr lang="en-US" dirty="0" smtClean="0"/>
              <a:t>Avoid angles, extra dimensions (e.g., areas rather than lines)</a:t>
            </a:r>
          </a:p>
          <a:p>
            <a:r>
              <a:rPr lang="en-US" dirty="0" smtClean="0"/>
              <a:t>Don’t break the visual metaphor, i.e., if use rectangles, then area should correspond to value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29714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026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8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2068114" y="28732"/>
            <a:ext cx="10972800" cy="1143000"/>
          </a:xfrm>
        </p:spPr>
        <p:txBody>
          <a:bodyPr/>
          <a:lstStyle/>
          <a:p>
            <a:r>
              <a:rPr lang="en-US" dirty="0"/>
              <a:t>Comparison: </a:t>
            </a:r>
            <a:r>
              <a:rPr lang="en-US" dirty="0" smtClean="0"/>
              <a:t>area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Length</a:t>
            </a:r>
            <a:endParaRPr lang="en-US" dirty="0"/>
          </a:p>
        </p:txBody>
      </p:sp>
      <p:pic>
        <p:nvPicPr>
          <p:cNvPr id="3" name="Content Placeholder 2" descr="kaggleWordcloud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/>
      </p:pic>
      <p:pic>
        <p:nvPicPr>
          <p:cNvPr id="6" name="Content Placeholder 5" descr="kaggleDotchart.pd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908"/>
          <a:stretch/>
        </p:blipFill>
        <p:spPr>
          <a:xfrm>
            <a:off x="6197600" y="1188878"/>
            <a:ext cx="5384800" cy="5317861"/>
          </a:xfrm>
        </p:spPr>
      </p:pic>
      <p:sp>
        <p:nvSpPr>
          <p:cNvPr id="2" name="Rectangle 1"/>
          <p:cNvSpPr/>
          <p:nvPr/>
        </p:nvSpPr>
        <p:spPr>
          <a:xfrm>
            <a:off x="392336" y="1646238"/>
            <a:ext cx="3025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Broken Visual metaphor – count is represented by height of word, not area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94400" y="892765"/>
            <a:ext cx="62961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smtClean="0"/>
              <a:t>Order of words/counts </a:t>
            </a:r>
            <a:r>
              <a:rPr lang="en-US" dirty="0"/>
              <a:t>is random – makes it difficult to compare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29714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564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ake a plot information rich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 what you see in the Caption</a:t>
            </a:r>
          </a:p>
          <a:p>
            <a:r>
              <a:rPr lang="en-US" dirty="0" smtClean="0"/>
              <a:t>Add context </a:t>
            </a:r>
            <a:r>
              <a:rPr lang="en-US" dirty="0" smtClean="0">
                <a:solidFill>
                  <a:srgbClr val="000000"/>
                </a:solidFill>
              </a:rPr>
              <a:t>with Reference Markers </a:t>
            </a:r>
            <a:r>
              <a:rPr lang="en-US" dirty="0" smtClean="0"/>
              <a:t>(lines and points) including text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Add Legends and Labels</a:t>
            </a:r>
          </a:p>
          <a:p>
            <a:r>
              <a:rPr lang="en-US" dirty="0" smtClean="0"/>
              <a:t>Use color and plotting symbols to add more information</a:t>
            </a:r>
          </a:p>
          <a:p>
            <a:r>
              <a:rPr lang="en-US" dirty="0" smtClean="0"/>
              <a:t>Plot the same thing more than once in different ways/scales</a:t>
            </a:r>
          </a:p>
          <a:p>
            <a:r>
              <a:rPr lang="en-US" dirty="0" smtClean="0"/>
              <a:t>Reduce clutter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29714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95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Captions should be comprehensive</a:t>
            </a:r>
          </a:p>
          <a:p>
            <a:r>
              <a:rPr lang="en-US" smtClean="0"/>
              <a:t>Self-contained</a:t>
            </a:r>
          </a:p>
          <a:p>
            <a:r>
              <a:rPr lang="en-US" smtClean="0"/>
              <a:t>Captions should:</a:t>
            </a:r>
          </a:p>
          <a:p>
            <a:pPr lvl="1"/>
            <a:r>
              <a:rPr lang="en-US" smtClean="0"/>
              <a:t>Describe what has been graphed</a:t>
            </a:r>
          </a:p>
          <a:p>
            <a:pPr lvl="1"/>
            <a:r>
              <a:rPr lang="en-US" smtClean="0"/>
              <a:t>Draw attention to important features</a:t>
            </a:r>
          </a:p>
          <a:p>
            <a:pPr lvl="1"/>
            <a:r>
              <a:rPr lang="en-US" smtClean="0"/>
              <a:t>Describe conclusions drawn from graph</a:t>
            </a:r>
          </a:p>
          <a:p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29714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92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– Example Voter Registration</a:t>
            </a:r>
            <a:endParaRPr lang="en-US" dirty="0"/>
          </a:p>
        </p:txBody>
      </p:sp>
      <p:pic>
        <p:nvPicPr>
          <p:cNvPr id="3" name="Content Placeholder 2" descr="cavotersBar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r="10341"/>
          <a:stretch>
            <a:fillRect/>
          </a:stretch>
        </p:blipFill>
        <p:spPr/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Location of tick marks under bars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Color of bars – indicate party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Title confusing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Y-axis label confusing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X-axis label missing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29714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11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Voter Registration Trends</a:t>
            </a:r>
            <a:endParaRPr lang="en-US" dirty="0"/>
          </a:p>
        </p:txBody>
      </p:sp>
      <p:pic>
        <p:nvPicPr>
          <p:cNvPr id="7" name="Content Placeholder 6" descr="cavotersBarchart2016V2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538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Check data for understanding of how plot is </a:t>
            </a:r>
            <a:r>
              <a:rPr lang="en-US" dirty="0" smtClean="0"/>
              <a:t>made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Observation? People vote, not counties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Lurking variable? County size - small counties tend to be rural and conservative 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29714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13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Trends</a:t>
            </a:r>
          </a:p>
        </p:txBody>
      </p:sp>
      <p:pic>
        <p:nvPicPr>
          <p:cNvPr id="3" name="Content Placeholder 2" descr="cavotersLinechart2016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538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What is the message?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we improve it?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Collect better/more data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 smtClean="0"/>
              <a:t>Decline to state and other parties are missing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 smtClean="0"/>
              <a:t>Voter registration totals may be more useful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629714"/>
              </p:ext>
            </p:extLst>
          </p:nvPr>
        </p:nvGraphicFramePr>
        <p:xfrm>
          <a:off x="0" y="6506740"/>
          <a:ext cx="12186937" cy="35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91"/>
                <a:gridCol w="1740991">
                  <a:extLst>
                    <a:ext uri="{9D8B030D-6E8A-4147-A177-3AD203B41FA5}">
                      <a16:colId xmlns="" xmlns:a16="http://schemas.microsoft.com/office/drawing/2014/main" val="656802276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583619248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983057943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484518580"/>
                    </a:ext>
                  </a:extLst>
                </a:gridCol>
                <a:gridCol w="1740991">
                  <a:extLst>
                    <a:ext uri="{9D8B030D-6E8A-4147-A177-3AD203B41FA5}">
                      <a16:colId xmlns="" xmlns:a16="http://schemas.microsoft.com/office/drawing/2014/main" val="197038860"/>
                    </a:ext>
                  </a:extLst>
                </a:gridCol>
                <a:gridCol w="1740991"/>
              </a:tblGrid>
              <a:tr h="351260"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Scale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Conditioning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Perception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Transformation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Context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Smoothing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 smtClean="0">
                          <a:latin typeface="Helvetica Neue Regular" charset="0"/>
                        </a:rPr>
                        <a:t>Philosophy</a:t>
                      </a:r>
                      <a:endParaRPr lang="en-US" sz="1200" b="0" i="0" dirty="0">
                        <a:latin typeface="Helvetica Neue Regular" charset="0"/>
                      </a:endParaRP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6744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66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Plot Making 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major conclusions in graphical form</a:t>
            </a:r>
          </a:p>
          <a:p>
            <a:r>
              <a:rPr lang="en-US" dirty="0" smtClean="0"/>
              <a:t>Provide reference information</a:t>
            </a:r>
          </a:p>
          <a:p>
            <a:r>
              <a:rPr lang="en-US" dirty="0" smtClean="0"/>
              <a:t>Proof read for clarity and consistency</a:t>
            </a:r>
          </a:p>
          <a:p>
            <a:r>
              <a:rPr lang="en-US" dirty="0" smtClean="0"/>
              <a:t>Graphing is an iterative process</a:t>
            </a:r>
          </a:p>
          <a:p>
            <a:r>
              <a:rPr lang="en-US" dirty="0" smtClean="0"/>
              <a:t>Multiplicity is OK, i.e., two plots of the same variable may provide different messages</a:t>
            </a:r>
          </a:p>
          <a:p>
            <a:r>
              <a:rPr lang="en-US" dirty="0" smtClean="0"/>
              <a:t>Make plots data rich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5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Displays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828750"/>
              </p:ext>
            </p:extLst>
          </p:nvPr>
        </p:nvGraphicFramePr>
        <p:xfrm>
          <a:off x="838198" y="1580668"/>
          <a:ext cx="10065188" cy="4310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45"/>
                <a:gridCol w="6188043"/>
              </a:tblGrid>
              <a:tr h="730664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Plot</a:t>
                      </a:r>
                      <a:endParaRPr lang="en-US" dirty="0"/>
                    </a:p>
                  </a:txBody>
                  <a:tcPr/>
                </a:tc>
              </a:tr>
              <a:tr h="1929907">
                <a:tc>
                  <a:txBody>
                    <a:bodyPr/>
                    <a:lstStyle/>
                    <a:p>
                      <a:r>
                        <a:rPr lang="en-US" dirty="0" smtClean="0"/>
                        <a:t>Numeric</a:t>
                      </a:r>
                      <a:r>
                        <a:rPr lang="en-US" baseline="0" dirty="0" smtClean="0"/>
                        <a:t> –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few</a:t>
                      </a:r>
                      <a:r>
                        <a:rPr lang="en-US" baseline="0" dirty="0" smtClean="0"/>
                        <a:t> observations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Histogram, Density curve</a:t>
                      </a:r>
                    </a:p>
                    <a:p>
                      <a:r>
                        <a:rPr lang="en-US" dirty="0" smtClean="0"/>
                        <a:t>Box plot, Violin plot</a:t>
                      </a:r>
                    </a:p>
                    <a:p>
                      <a:r>
                        <a:rPr lang="en-US" dirty="0" smtClean="0"/>
                        <a:t>Normal </a:t>
                      </a:r>
                      <a:r>
                        <a:rPr lang="en-US" dirty="0" err="1" smtClean="0"/>
                        <a:t>quantile</a:t>
                      </a:r>
                      <a:r>
                        <a:rPr lang="en-US" dirty="0" smtClean="0"/>
                        <a:t>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Few Observations</a:t>
                      </a:r>
                      <a:r>
                        <a:rPr lang="en-US" baseline="0" dirty="0" smtClean="0"/>
                        <a:t> - </a:t>
                      </a:r>
                      <a:r>
                        <a:rPr lang="en-US" dirty="0" smtClean="0"/>
                        <a:t>Rug plot,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Dot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Caution if discrete: density</a:t>
                      </a:r>
                      <a:r>
                        <a:rPr lang="en-US" baseline="0" dirty="0" smtClean="0"/>
                        <a:t> curves and </a:t>
                      </a:r>
                      <a:r>
                        <a:rPr lang="en-US" dirty="0" smtClean="0"/>
                        <a:t>box plots may be misleading</a:t>
                      </a:r>
                    </a:p>
                  </a:txBody>
                  <a:tcPr/>
                </a:tc>
              </a:tr>
              <a:tr h="156805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 –</a:t>
                      </a:r>
                    </a:p>
                    <a:p>
                      <a:r>
                        <a:rPr lang="en-US" dirty="0" smtClean="0"/>
                        <a:t>Counts of 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Dot chart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Bar chart</a:t>
                      </a:r>
                    </a:p>
                    <a:p>
                      <a:r>
                        <a:rPr lang="en-US" dirty="0" smtClean="0"/>
                        <a:t>Pie chart (avoid!)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Caution</a:t>
                      </a:r>
                      <a:r>
                        <a:rPr lang="en-US" baseline="0" dirty="0" smtClean="0"/>
                        <a:t> if ordinal –order of bars, dots, etc. should reflect category order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273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ivariate Displays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556168"/>
              </p:ext>
            </p:extLst>
          </p:nvPr>
        </p:nvGraphicFramePr>
        <p:xfrm>
          <a:off x="1175973" y="1999477"/>
          <a:ext cx="9011331" cy="3534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851"/>
                <a:gridCol w="4332703"/>
                <a:gridCol w="3003777"/>
              </a:tblGrid>
              <a:tr h="607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Numeric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  <a:tr h="865917">
                <a:tc>
                  <a:txBody>
                    <a:bodyPr/>
                    <a:lstStyle/>
                    <a:p>
                      <a:r>
                        <a:rPr lang="en-US" dirty="0" smtClean="0"/>
                        <a:t>Numeric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Scatter plot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Smooth scatter</a:t>
                      </a: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Smooth lines and curves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Multiple histograms, density</a:t>
                      </a:r>
                      <a:r>
                        <a:rPr lang="en-US" baseline="0" dirty="0" smtClean="0"/>
                        <a:t> curves, </a:t>
                      </a:r>
                    </a:p>
                    <a:p>
                      <a:r>
                        <a:rPr lang="en-US" baseline="0" dirty="0" smtClean="0"/>
                        <a:t>Avoid jiggling!</a:t>
                      </a:r>
                      <a:endParaRPr lang="en-US" dirty="0"/>
                    </a:p>
                  </a:txBody>
                  <a:tcPr/>
                </a:tc>
              </a:tr>
              <a:tr h="753501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Side-by-side bar plot</a:t>
                      </a:r>
                    </a:p>
                    <a:p>
                      <a:r>
                        <a:rPr lang="en-US" dirty="0" smtClean="0"/>
                        <a:t>Overlaid Lines plot</a:t>
                      </a:r>
                    </a:p>
                    <a:p>
                      <a:r>
                        <a:rPr lang="en-US" dirty="0" smtClean="0"/>
                        <a:t>Side-by-side</a:t>
                      </a:r>
                      <a:r>
                        <a:rPr lang="en-US" baseline="0" dirty="0" smtClean="0"/>
                        <a:t> dot chart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Mosaic plot</a:t>
                      </a:r>
                    </a:p>
                    <a:p>
                      <a:r>
                        <a:rPr lang="en-US" dirty="0" smtClean="0"/>
                        <a:t>Avoid stacking!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26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>
          <a:xfrm>
            <a:off x="742951" y="542925"/>
            <a:ext cx="10706100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Simplifying</a:t>
            </a:r>
            <a:endParaRPr lang="en-US" dirty="0"/>
          </a:p>
        </p:txBody>
      </p:sp>
      <p:sp>
        <p:nvSpPr>
          <p:cNvPr id="65538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3220-35BB-BD4B-9665-721DFE31EAEE}" type="slidenum">
              <a:rPr lang="en-US"/>
              <a:pPr/>
              <a:t>69</a:t>
            </a:fld>
            <a:endParaRPr lang="en-US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3300" y="2463459"/>
            <a:ext cx="5105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91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2015 Congressional Hearing:</a:t>
            </a:r>
            <a:br>
              <a:rPr lang="en-US" dirty="0" smtClean="0"/>
            </a:br>
            <a:r>
              <a:rPr lang="en-US" dirty="0" smtClean="0"/>
              <a:t>Planned Parenthood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Congressman </a:t>
            </a:r>
            <a:r>
              <a:rPr lang="en-US" dirty="0" err="1"/>
              <a:t>Chaffetz</a:t>
            </a:r>
            <a:r>
              <a:rPr lang="en-US" dirty="0"/>
              <a:t> (R-UT), </a:t>
            </a:r>
            <a:r>
              <a:rPr lang="en-US" dirty="0" smtClean="0"/>
              <a:t>chair </a:t>
            </a:r>
            <a:r>
              <a:rPr lang="en-US" dirty="0"/>
              <a:t>US House Oversight </a:t>
            </a:r>
            <a:r>
              <a:rPr lang="en-US" dirty="0" smtClean="0"/>
              <a:t>Committee</a:t>
            </a:r>
          </a:p>
          <a:p>
            <a:r>
              <a:rPr lang="en-US" dirty="0" smtClean="0"/>
              <a:t> Investigation of federal </a:t>
            </a:r>
            <a:r>
              <a:rPr lang="en-US" dirty="0"/>
              <a:t>funding of Planned Parenthood </a:t>
            </a:r>
            <a:endParaRPr lang="en-US" dirty="0" smtClean="0"/>
          </a:p>
          <a:p>
            <a:r>
              <a:rPr lang="en-US" dirty="0" err="1" smtClean="0"/>
              <a:t>Chaffetz</a:t>
            </a:r>
            <a:r>
              <a:rPr lang="en-US" dirty="0" smtClean="0"/>
              <a:t> showed a </a:t>
            </a:r>
            <a:r>
              <a:rPr lang="en-US" dirty="0"/>
              <a:t>plot </a:t>
            </a:r>
            <a:r>
              <a:rPr lang="en-US" dirty="0" smtClean="0"/>
              <a:t>which originally </a:t>
            </a:r>
            <a:r>
              <a:rPr lang="en-US" dirty="0"/>
              <a:t>appeared in a report by Americans United for Life (http://</a:t>
            </a:r>
            <a:r>
              <a:rPr lang="en-US" dirty="0" err="1"/>
              <a:t>www.aul.org</a:t>
            </a:r>
            <a:r>
              <a:rPr lang="en-US" dirty="0"/>
              <a:t>/). </a:t>
            </a:r>
            <a:endParaRPr lang="en-US" dirty="0" smtClean="0"/>
          </a:p>
          <a:p>
            <a:r>
              <a:rPr lang="en-US" dirty="0" smtClean="0"/>
              <a:t>Report available at https</a:t>
            </a:r>
            <a:r>
              <a:rPr lang="en-US" dirty="0"/>
              <a:t>:// </a:t>
            </a:r>
            <a:r>
              <a:rPr lang="en-US" dirty="0" err="1"/>
              <a:t>oversight.house.gov</a:t>
            </a:r>
            <a:r>
              <a:rPr lang="en-US" dirty="0"/>
              <a:t>/</a:t>
            </a:r>
            <a:r>
              <a:rPr lang="en-US" dirty="0" err="1"/>
              <a:t>interactivepage</a:t>
            </a:r>
            <a:r>
              <a:rPr lang="en-US" dirty="0"/>
              <a:t>/</a:t>
            </a:r>
            <a:r>
              <a:rPr lang="en-US" dirty="0" err="1"/>
              <a:t>plannedparenthood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4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>
          <a:xfrm>
            <a:off x="742951" y="542925"/>
            <a:ext cx="10706100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656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2E0A-2348-5944-8447-AC6721325331}" type="slidenum">
              <a:rPr lang="en-US"/>
              <a:pPr/>
              <a:t>70</a:t>
            </a:fld>
            <a:endParaRPr lang="en-US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4400" y="2421405"/>
            <a:ext cx="51054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8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>
          <a:xfrm>
            <a:off x="742951" y="542925"/>
            <a:ext cx="10706100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2F4A-41E5-3942-B401-895F8DF765C7}" type="slidenum">
              <a:rPr lang="en-US"/>
              <a:pPr/>
              <a:t>71</a:t>
            </a:fld>
            <a:endParaRPr lang="en-US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3300" y="2455048"/>
            <a:ext cx="51054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5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Grp="1" noChangeArrowheads="1"/>
          </p:cNvSpPr>
          <p:nvPr>
            <p:ph type="title"/>
          </p:nvPr>
        </p:nvSpPr>
        <p:spPr>
          <a:xfrm>
            <a:off x="742951" y="542925"/>
            <a:ext cx="10706100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A95C-13BF-4748-96DD-BA8E39102723}" type="slidenum">
              <a:rPr lang="en-US"/>
              <a:pPr/>
              <a:t>72</a:t>
            </a:fld>
            <a:endParaRPr lang="en-US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3300" y="2404583"/>
            <a:ext cx="51054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8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type="title"/>
          </p:nvPr>
        </p:nvSpPr>
        <p:spPr>
          <a:xfrm>
            <a:off x="742951" y="542925"/>
            <a:ext cx="10706100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C9F4-6A5B-0744-B60F-09AD81473C0E}" type="slidenum">
              <a:rPr lang="en-US"/>
              <a:pPr/>
              <a:t>73</a:t>
            </a:fld>
            <a:endParaRPr lang="en-US"/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3300" y="2488692"/>
            <a:ext cx="51054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5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>
          <a:xfrm>
            <a:off x="742951" y="542925"/>
            <a:ext cx="10706100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Chart </a:t>
            </a:r>
            <a:r>
              <a:rPr lang="en-US" dirty="0" smtClean="0"/>
              <a:t>Design: </a:t>
            </a:r>
            <a:r>
              <a:rPr lang="en-US" dirty="0"/>
              <a:t>Simplifying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Example from Tim Bray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8F83-E692-2144-A5BD-5650B844549D}" type="slidenum">
              <a:rPr lang="en-US"/>
              <a:pPr/>
              <a:t>74</a:t>
            </a:fld>
            <a:endParaRPr 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3300" y="2448085"/>
            <a:ext cx="51054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04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91440"/>
            <a:ext cx="10972800" cy="1005840"/>
          </a:xfrm>
          <a:ln/>
        </p:spPr>
        <p:txBody>
          <a:bodyPr/>
          <a:lstStyle/>
          <a:p>
            <a:r>
              <a:rPr lang="en-US" dirty="0" smtClean="0"/>
              <a:t>Principle 1: Simplify</a:t>
            </a:r>
            <a:endParaRPr 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idx="1"/>
          </p:nvPr>
        </p:nvSpPr>
        <p:spPr>
          <a:xfrm>
            <a:off x="390618" y="1170433"/>
            <a:ext cx="11363417" cy="4955731"/>
          </a:xfrm>
          <a:ln/>
        </p:spPr>
        <p:txBody>
          <a:bodyPr>
            <a:normAutofit/>
          </a:bodyPr>
          <a:lstStyle/>
          <a:p>
            <a:r>
              <a:rPr lang="en-US" sz="2800" dirty="0"/>
              <a:t>Tables and charts</a:t>
            </a:r>
          </a:p>
          <a:p>
            <a:pPr lvl="1"/>
            <a:r>
              <a:rPr lang="en-US" sz="2400" dirty="0"/>
              <a:t>Reduce </a:t>
            </a:r>
            <a:r>
              <a:rPr lang="en-US" sz="2400" dirty="0" err="1"/>
              <a:t>chartjunk</a:t>
            </a:r>
            <a:r>
              <a:rPr lang="en-US" sz="2400" dirty="0"/>
              <a:t>/</a:t>
            </a:r>
            <a:r>
              <a:rPr lang="en-US" sz="2400" dirty="0" err="1"/>
              <a:t>tablejunk</a:t>
            </a:r>
            <a:r>
              <a:rPr lang="en-US" sz="2400" dirty="0"/>
              <a:t>; increase data-ink ratio</a:t>
            </a:r>
          </a:p>
          <a:p>
            <a:pPr lvl="1"/>
            <a:r>
              <a:rPr lang="en-US" sz="2400" dirty="0"/>
              <a:t>Lessons from perception: Limit the number of objects displayed at </a:t>
            </a:r>
            <a:r>
              <a:rPr lang="en-US" sz="2400" dirty="0" smtClean="0"/>
              <a:t>once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Beware:</a:t>
            </a:r>
          </a:p>
          <a:p>
            <a:pPr lvl="1"/>
            <a:r>
              <a:rPr lang="en-US" sz="2400" dirty="0" smtClean="0"/>
              <a:t>Gratuitous 3D</a:t>
            </a:r>
          </a:p>
          <a:p>
            <a:pPr lvl="1"/>
            <a:r>
              <a:rPr lang="en-US" sz="2400" dirty="0" smtClean="0"/>
              <a:t>Shadows</a:t>
            </a:r>
          </a:p>
          <a:p>
            <a:pPr lvl="1"/>
            <a:r>
              <a:rPr lang="en-US" sz="2400" dirty="0" smtClean="0"/>
              <a:t>Gratuitous animation</a:t>
            </a:r>
          </a:p>
          <a:p>
            <a:r>
              <a:rPr lang="en-US" sz="2800" dirty="0" smtClean="0"/>
              <a:t>How do you tell if a feature is gratuitous? </a:t>
            </a:r>
            <a:br>
              <a:rPr lang="en-US" sz="2800" dirty="0" smtClean="0"/>
            </a:br>
            <a:r>
              <a:rPr lang="en-US" sz="2800" dirty="0" smtClean="0"/>
              <a:t>Ask whether using it reveals more information.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>
          <a:xfrm>
            <a:off x="742951" y="238125"/>
            <a:ext cx="10706100" cy="609600"/>
          </a:xfrm>
          <a:ln/>
        </p:spPr>
        <p:txBody>
          <a:bodyPr>
            <a:normAutofit fontScale="90000"/>
          </a:bodyPr>
          <a:lstStyle/>
          <a:p>
            <a:r>
              <a:rPr lang="en-US" dirty="0" smtClean="0"/>
              <a:t>Interactive Chart Design: </a:t>
            </a:r>
            <a:r>
              <a:rPr lang="en-US" dirty="0"/>
              <a:t>Simplifying</a:t>
            </a:r>
          </a:p>
        </p:txBody>
      </p:sp>
      <p:sp>
        <p:nvSpPr>
          <p:cNvPr id="70658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994300"/>
            <a:ext cx="10972800" cy="5131864"/>
          </a:xfrm>
          <a:ln/>
        </p:spPr>
        <p:txBody>
          <a:bodyPr>
            <a:normAutofit/>
          </a:bodyPr>
          <a:lstStyle/>
          <a:p>
            <a:r>
              <a:rPr lang="en-US" sz="2400" dirty="0" smtClean="0"/>
              <a:t>With interactive charts you can keep things very simple by </a:t>
            </a:r>
            <a:r>
              <a:rPr lang="en-US" sz="2400" b="1" dirty="0" smtClean="0">
                <a:solidFill>
                  <a:srgbClr val="C00000"/>
                </a:solidFill>
              </a:rPr>
              <a:t>hiding</a:t>
            </a:r>
            <a:r>
              <a:rPr lang="en-US" sz="2400" dirty="0" smtClean="0"/>
              <a:t> and </a:t>
            </a:r>
            <a:r>
              <a:rPr lang="en-US" sz="2400" b="1" dirty="0" smtClean="0">
                <a:solidFill>
                  <a:srgbClr val="C00000"/>
                </a:solidFill>
              </a:rPr>
              <a:t>dynamically revealing </a:t>
            </a:r>
            <a:r>
              <a:rPr lang="en-US" sz="2400" dirty="0" smtClean="0"/>
              <a:t>important structure.</a:t>
            </a:r>
          </a:p>
          <a:p>
            <a:r>
              <a:rPr lang="en-US" sz="2400" dirty="0" smtClean="0"/>
              <a:t>On an interactive chart, you reveal the information most useful for </a:t>
            </a:r>
            <a:r>
              <a:rPr lang="en-US" sz="2400" b="1" dirty="0" smtClean="0">
                <a:solidFill>
                  <a:srgbClr val="C00000"/>
                </a:solidFill>
              </a:rPr>
              <a:t>navigating</a:t>
            </a:r>
            <a:r>
              <a:rPr lang="en-US" sz="2400" dirty="0" smtClean="0"/>
              <a:t> the chart. </a:t>
            </a:r>
            <a:endParaRPr lang="en-US" sz="24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8F83-E692-2144-A5BD-5650B844549D}" type="slidenum">
              <a:rPr lang="en-US"/>
              <a:pPr/>
              <a:t>76</a:t>
            </a:fld>
            <a:endParaRPr lang="en-US"/>
          </a:p>
        </p:txBody>
      </p:sp>
      <p:pic>
        <p:nvPicPr>
          <p:cNvPr id="1026" name="Picture 2" descr="http://infosthetics.com/archives/namevoyag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92" y="3076113"/>
            <a:ext cx="8936853" cy="33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3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666522" y="2984071"/>
            <a:ext cx="3518036" cy="477048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937022" y="2984071"/>
            <a:ext cx="3396585" cy="477048"/>
          </a:xfrm>
          <a:prstGeom prst="rect">
            <a:avLst/>
          </a:pr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4191000" y="4956175"/>
            <a:ext cx="2886204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Which is brighter?</a:t>
            </a:r>
          </a:p>
        </p:txBody>
      </p:sp>
    </p:spTree>
    <p:extLst>
      <p:ext uri="{BB962C8B-B14F-4D97-AF65-F5344CB8AC3E}">
        <p14:creationId xmlns:p14="http://schemas.microsoft.com/office/powerpoint/2010/main" val="315597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666522" y="2984071"/>
            <a:ext cx="3518036" cy="477048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937022" y="2984071"/>
            <a:ext cx="3396585" cy="477048"/>
          </a:xfrm>
          <a:prstGeom prst="rect">
            <a:avLst/>
          </a:pr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4191000" y="4956175"/>
            <a:ext cx="2886204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Which is brighter?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809371" y="1417639"/>
            <a:ext cx="2533099" cy="5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latin typeface="Futura Book" pitchFamily="34" charset="0"/>
              </a:rPr>
              <a:t>(128, 128, 128)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079869" y="1417639"/>
            <a:ext cx="2533099" cy="50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>
                <a:latin typeface="Futura Book" pitchFamily="34" charset="0"/>
              </a:rPr>
              <a:t>(144, 144, 144)</a:t>
            </a:r>
          </a:p>
        </p:txBody>
      </p:sp>
    </p:spTree>
    <p:extLst>
      <p:ext uri="{BB962C8B-B14F-4D97-AF65-F5344CB8AC3E}">
        <p14:creationId xmlns:p14="http://schemas.microsoft.com/office/powerpoint/2010/main" val="40852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Just Noticeable Difference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541867" y="1219200"/>
            <a:ext cx="11311467" cy="4907492"/>
          </a:xfrm>
        </p:spPr>
        <p:txBody>
          <a:bodyPr/>
          <a:lstStyle/>
          <a:p>
            <a:r>
              <a:rPr lang="en-US" altLang="en-US" sz="2400" dirty="0">
                <a:ea typeface="ＭＳ Ｐゴシック" pitchFamily="34" charset="-128"/>
              </a:rPr>
              <a:t>JND (Weber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Law)</a:t>
            </a:r>
          </a:p>
          <a:p>
            <a:endParaRPr lang="en-US" altLang="en-US" sz="2400" dirty="0">
              <a:ea typeface="ＭＳ Ｐゴシック" pitchFamily="34" charset="-128"/>
            </a:endParaRPr>
          </a:p>
          <a:p>
            <a:endParaRPr lang="en-US" altLang="en-US" sz="2800" dirty="0">
              <a:ea typeface="ＭＳ Ｐゴシック" pitchFamily="34" charset="-128"/>
            </a:endParaRPr>
          </a:p>
          <a:p>
            <a:endParaRPr lang="en-US" altLang="en-US" sz="2400" dirty="0">
              <a:ea typeface="ＭＳ Ｐゴシック" pitchFamily="34" charset="-128"/>
            </a:endParaRPr>
          </a:p>
          <a:p>
            <a:r>
              <a:rPr lang="en-US" altLang="en-US" sz="2400" dirty="0">
                <a:ea typeface="ＭＳ Ｐゴシック" pitchFamily="34" charset="-128"/>
              </a:rPr>
              <a:t>Ratios more important than magnitude</a:t>
            </a:r>
          </a:p>
          <a:p>
            <a:endParaRPr lang="en-US" altLang="en-US" sz="1200" dirty="0">
              <a:ea typeface="ＭＳ Ｐゴシック" pitchFamily="34" charset="-128"/>
            </a:endParaRPr>
          </a:p>
          <a:p>
            <a:r>
              <a:rPr lang="en-US" altLang="en-US" sz="2400" dirty="0">
                <a:ea typeface="ＭＳ Ｐゴシック" pitchFamily="34" charset="-128"/>
              </a:rPr>
              <a:t>Most continuous variations in stimuli are perceived in discrete steps</a:t>
            </a:r>
          </a:p>
          <a:p>
            <a:endParaRPr lang="en-US" altLang="en-US" sz="1400" dirty="0">
              <a:ea typeface="ＭＳ Ｐゴシック" pitchFamily="34" charset="-128"/>
            </a:endParaRPr>
          </a:p>
          <a:p>
            <a:pPr lvl="1">
              <a:buFontTx/>
              <a:buNone/>
            </a:pPr>
            <a:endParaRPr lang="en-US" altLang="en-US" sz="1600" dirty="0">
              <a:ea typeface="ＭＳ Ｐゴシック" pitchFamily="34" charset="-128"/>
            </a:endParaRPr>
          </a:p>
          <a:p>
            <a:pPr lvl="1"/>
            <a:endParaRPr lang="en-US" altLang="en-US" sz="1900" dirty="0">
              <a:ea typeface="ＭＳ Ｐゴシック" pitchFamily="34" charset="-128"/>
            </a:endParaRPr>
          </a:p>
          <a:p>
            <a:endParaRPr lang="en-US" altLang="en-US" sz="2500" dirty="0">
              <a:ea typeface="ＭＳ Ｐゴシック" pitchFamily="34" charset="-128"/>
            </a:endParaRPr>
          </a:p>
        </p:txBody>
      </p:sp>
      <p:graphicFrame>
        <p:nvGraphicFramePr>
          <p:cNvPr id="37892" name="Object 2"/>
          <p:cNvGraphicFramePr>
            <a:graphicFrameLocks noChangeAspect="1"/>
          </p:cNvGraphicFramePr>
          <p:nvPr/>
        </p:nvGraphicFramePr>
        <p:xfrm>
          <a:off x="4995334" y="1609726"/>
          <a:ext cx="2208389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4" imgW="647779" imgH="400140" progId="Equation.3">
                  <p:embed/>
                </p:oleObj>
              </mc:Choice>
              <mc:Fallback>
                <p:oleObj name="Equation" r:id="rId4" imgW="647779" imgH="4001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5334" y="1609726"/>
                        <a:ext cx="2208389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3" name="Picture 5" descr="valu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933" y="5447242"/>
            <a:ext cx="48006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 descr="val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933" y="4797426"/>
            <a:ext cx="48006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47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Planned Parenthood Procedures</a:t>
            </a:r>
            <a:endParaRPr lang="en-US" dirty="0"/>
          </a:p>
        </p:txBody>
      </p:sp>
      <p:pic>
        <p:nvPicPr>
          <p:cNvPr id="4" name="Content Placeholder 3" descr="plannedParenthoodBad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" b="814"/>
          <a:stretch/>
        </p:blipFill>
        <p:spPr>
          <a:xfrm>
            <a:off x="609600" y="1161859"/>
            <a:ext cx="5384800" cy="534994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Procedures: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 smtClean="0"/>
              <a:t>Cancer screenings</a:t>
            </a:r>
          </a:p>
          <a:p>
            <a:pPr marL="1142983" lvl="1" indent="-457200">
              <a:buFont typeface="Arial"/>
              <a:buChar char="•"/>
            </a:pPr>
            <a:r>
              <a:rPr lang="en-US" dirty="0" smtClean="0"/>
              <a:t>Abortion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Time: 2006 to 2013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How many data points are in this plot?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What’s suspicious about this plot? </a:t>
            </a:r>
          </a:p>
          <a:p>
            <a:pPr marL="1142983" lvl="1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5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Steven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s Power law</a:t>
            </a:r>
            <a:endParaRPr lang="en-US" altLang="en-US" smtClean="0">
              <a:ea typeface="ＭＳ Ｐゴシック" pitchFamily="34" charset="-128"/>
            </a:endParaRPr>
          </a:p>
        </p:txBody>
      </p:sp>
      <p:graphicFrame>
        <p:nvGraphicFramePr>
          <p:cNvPr id="38915" name="Object 2"/>
          <p:cNvGraphicFramePr>
            <a:graphicFrameLocks noChangeAspect="1"/>
          </p:cNvGraphicFramePr>
          <p:nvPr/>
        </p:nvGraphicFramePr>
        <p:xfrm>
          <a:off x="1625602" y="1352551"/>
          <a:ext cx="1402644" cy="510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4" imgW="409522" imgH="190620" progId="Equation.3">
                  <p:embed/>
                </p:oleObj>
              </mc:Choice>
              <mc:Fallback>
                <p:oleObj name="Equation" r:id="rId4" imgW="409522" imgH="1906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602" y="1352551"/>
                        <a:ext cx="1402644" cy="5101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6" name="Picture 4" descr="steve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r="8243" b="-2585"/>
          <a:stretch>
            <a:fillRect/>
          </a:stretch>
        </p:blipFill>
        <p:spPr bwMode="auto">
          <a:xfrm>
            <a:off x="4509288" y="1219200"/>
            <a:ext cx="6908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485423" y="2036532"/>
            <a:ext cx="3084576" cy="193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2400" dirty="0" smtClean="0">
                <a:latin typeface="Futura Book" pitchFamily="34" charset="0"/>
              </a:rPr>
              <a:t>S = sensation</a:t>
            </a:r>
          </a:p>
          <a:p>
            <a:r>
              <a:rPr lang="en-US" altLang="en-US" sz="2400" dirty="0" smtClean="0">
                <a:latin typeface="Futura Book" pitchFamily="34" charset="0"/>
              </a:rPr>
              <a:t>I = intensity</a:t>
            </a:r>
          </a:p>
          <a:p>
            <a:pPr algn="ctr"/>
            <a:endParaRPr lang="en-US" altLang="en-US" sz="2400" dirty="0">
              <a:latin typeface="Futura Book" pitchFamily="34" charset="0"/>
            </a:endParaRPr>
          </a:p>
          <a:p>
            <a:pPr algn="ctr"/>
            <a:r>
              <a:rPr lang="en-US" altLang="en-US" sz="2400" dirty="0" smtClean="0">
                <a:latin typeface="Futura Book" pitchFamily="34" charset="0"/>
              </a:rPr>
              <a:t>p </a:t>
            </a:r>
            <a:r>
              <a:rPr lang="en-US" altLang="en-US" sz="2400" dirty="0">
                <a:latin typeface="Futura Book" pitchFamily="34" charset="0"/>
              </a:rPr>
              <a:t>&lt; 1 : underestimate</a:t>
            </a:r>
          </a:p>
          <a:p>
            <a:pPr algn="ctr"/>
            <a:r>
              <a:rPr lang="en-US" altLang="en-US" sz="2400" dirty="0">
                <a:latin typeface="Futura Book" pitchFamily="34" charset="0"/>
              </a:rPr>
              <a:t>p &gt; 1 : overestimate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781346" y="5915230"/>
            <a:ext cx="6737018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latin typeface="Futura Book" pitchFamily="34" charset="0"/>
              </a:rPr>
              <a:t>[graph from Wilkinson 99, based on Stevens 61]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485422" y="6423027"/>
            <a:ext cx="8482137" cy="33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Futura Book" pitchFamily="34" charset="0"/>
              </a:rPr>
              <a:t>[alternate graph : </a:t>
            </a:r>
            <a:r>
              <a:rPr lang="en-US" altLang="en-US" sz="1600">
                <a:latin typeface="Futura Book" pitchFamily="34" charset="0"/>
                <a:hlinkClick r:id="rId7"/>
              </a:rPr>
              <a:t>http://www.undergrad.ahs.uwaterloo.ca/~wchedder/stevenspowerlaw.htm</a:t>
            </a:r>
            <a:r>
              <a:rPr lang="en-US" altLang="en-US" sz="1600">
                <a:latin typeface="Futura Book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0598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3668890" y="5730876"/>
            <a:ext cx="3674431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Compare area of circles</a:t>
            </a:r>
          </a:p>
        </p:txBody>
      </p:sp>
      <p:sp>
        <p:nvSpPr>
          <p:cNvPr id="39940" name="Oval 4"/>
          <p:cNvSpPr>
            <a:spLocks noChangeAspect="1" noChangeArrowheads="1"/>
          </p:cNvSpPr>
          <p:nvPr/>
        </p:nvSpPr>
        <p:spPr bwMode="auto">
          <a:xfrm>
            <a:off x="2669824" y="2921083"/>
            <a:ext cx="833897" cy="67081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Oval 4"/>
          <p:cNvSpPr>
            <a:spLocks noChangeAspect="1" noChangeArrowheads="1"/>
          </p:cNvSpPr>
          <p:nvPr/>
        </p:nvSpPr>
        <p:spPr bwMode="auto">
          <a:xfrm>
            <a:off x="4944478" y="2921080"/>
            <a:ext cx="3325039" cy="67081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07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3668890" y="5730876"/>
            <a:ext cx="3674431" cy="461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03" rIns="91404" bIns="45703">
            <a:spAutoFit/>
          </a:bodyPr>
          <a:lstStyle>
            <a:lvl1pPr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1371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1371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>
                <a:latin typeface="Futura Book" pitchFamily="34" charset="0"/>
              </a:rPr>
              <a:t>Compare area of circles</a:t>
            </a:r>
          </a:p>
        </p:txBody>
      </p:sp>
      <p:sp>
        <p:nvSpPr>
          <p:cNvPr id="39940" name="Oval 4"/>
          <p:cNvSpPr>
            <a:spLocks noChangeAspect="1" noChangeArrowheads="1"/>
          </p:cNvSpPr>
          <p:nvPr/>
        </p:nvSpPr>
        <p:spPr bwMode="auto">
          <a:xfrm>
            <a:off x="2669824" y="2921083"/>
            <a:ext cx="833897" cy="67081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Oval 4"/>
          <p:cNvSpPr>
            <a:spLocks noChangeAspect="1" noChangeArrowheads="1"/>
          </p:cNvSpPr>
          <p:nvPr/>
        </p:nvSpPr>
        <p:spPr bwMode="auto">
          <a:xfrm>
            <a:off x="4944478" y="2921080"/>
            <a:ext cx="3325039" cy="670819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Oval 4"/>
          <p:cNvSpPr>
            <a:spLocks noChangeAspect="1" noChangeArrowheads="1"/>
          </p:cNvSpPr>
          <p:nvPr/>
        </p:nvSpPr>
        <p:spPr bwMode="auto">
          <a:xfrm>
            <a:off x="4944480" y="2921083"/>
            <a:ext cx="833897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Oval 4"/>
          <p:cNvSpPr>
            <a:spLocks noChangeAspect="1" noChangeArrowheads="1"/>
          </p:cNvSpPr>
          <p:nvPr/>
        </p:nvSpPr>
        <p:spPr bwMode="auto">
          <a:xfrm>
            <a:off x="5778377" y="2921082"/>
            <a:ext cx="833897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Oval 4"/>
          <p:cNvSpPr>
            <a:spLocks noChangeAspect="1" noChangeArrowheads="1"/>
          </p:cNvSpPr>
          <p:nvPr/>
        </p:nvSpPr>
        <p:spPr bwMode="auto">
          <a:xfrm>
            <a:off x="6612274" y="2921083"/>
            <a:ext cx="833897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Oval 4"/>
          <p:cNvSpPr>
            <a:spLocks noChangeAspect="1" noChangeArrowheads="1"/>
          </p:cNvSpPr>
          <p:nvPr/>
        </p:nvSpPr>
        <p:spPr bwMode="auto">
          <a:xfrm>
            <a:off x="7435621" y="2929826"/>
            <a:ext cx="833897" cy="67081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wrap="square" lIns="60954" tIns="30477" rIns="60954" bIns="30477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64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33166"/>
            <a:ext cx="10972800" cy="1117785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Principle 2: Understand Magnitudes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852799" y="975255"/>
            <a:ext cx="10432344" cy="548005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Most </a:t>
            </a:r>
            <a:r>
              <a:rPr lang="en-US" altLang="en-US" sz="2000" dirty="0" smtClean="0">
                <a:ea typeface="ＭＳ Ｐゴシック" pitchFamily="34" charset="-128"/>
              </a:rPr>
              <a:t>accurate        </a:t>
            </a:r>
            <a:r>
              <a:rPr lang="en-US" altLang="en-US" sz="2000" dirty="0">
                <a:ea typeface="ＭＳ Ｐゴシック" pitchFamily="34" charset="-128"/>
              </a:rPr>
              <a:t>			Position (common) scale</a:t>
            </a:r>
          </a:p>
          <a:p>
            <a:pPr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				</a:t>
            </a:r>
            <a:r>
              <a:rPr lang="en-US" altLang="en-US" sz="2000" dirty="0" smtClean="0">
                <a:ea typeface="ＭＳ Ｐゴシック" pitchFamily="34" charset="-128"/>
              </a:rPr>
              <a:t>       </a:t>
            </a:r>
            <a:r>
              <a:rPr lang="en-US" altLang="en-US" sz="2000" dirty="0">
                <a:ea typeface="ＭＳ Ｐゴシック" pitchFamily="34" charset="-128"/>
              </a:rPr>
              <a:t>	</a:t>
            </a:r>
            <a:r>
              <a:rPr lang="en-US" altLang="en-US" sz="2000" dirty="0" smtClean="0">
                <a:ea typeface="ＭＳ Ｐゴシック" pitchFamily="34" charset="-128"/>
              </a:rPr>
              <a:t>                        Position </a:t>
            </a:r>
            <a:r>
              <a:rPr lang="en-US" altLang="en-US" sz="2000" dirty="0">
                <a:ea typeface="ＭＳ Ｐゴシック" pitchFamily="34" charset="-128"/>
              </a:rPr>
              <a:t>(non-aligned) scale	</a:t>
            </a:r>
          </a:p>
          <a:p>
            <a:pPr>
              <a:buFontTx/>
              <a:buNone/>
            </a:pPr>
            <a:endParaRPr lang="en-US" altLang="en-US" sz="18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					</a:t>
            </a:r>
            <a:r>
              <a:rPr lang="en-US" altLang="en-US" sz="2000" dirty="0" smtClean="0">
                <a:ea typeface="ＭＳ Ｐゴシック" pitchFamily="34" charset="-128"/>
              </a:rPr>
              <a:t>                     	Length</a:t>
            </a:r>
            <a:endParaRPr lang="en-US" altLang="en-US" sz="20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					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  <a:endParaRPr lang="en-US" altLang="en-US" sz="20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					</a:t>
            </a:r>
            <a:r>
              <a:rPr lang="en-US" altLang="en-US" sz="2000" dirty="0" smtClean="0">
                <a:ea typeface="ＭＳ Ｐゴシック" pitchFamily="34" charset="-128"/>
              </a:rPr>
              <a:t>                    	Slope</a:t>
            </a:r>
            <a:endParaRPr lang="en-US" altLang="en-US" sz="20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					 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  <a:endParaRPr lang="en-US" altLang="en-US" sz="20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				</a:t>
            </a:r>
            <a:r>
              <a:rPr lang="en-US" altLang="en-US" sz="2000" dirty="0" smtClean="0">
                <a:ea typeface="ＭＳ Ｐゴシック" pitchFamily="34" charset="-128"/>
              </a:rPr>
              <a:t>                         	Angle</a:t>
            </a:r>
            <a:endParaRPr lang="en-US" altLang="en-US" sz="2000" dirty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					 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  <a:endParaRPr lang="en-US" altLang="en-US" sz="2000" dirty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				</a:t>
            </a:r>
            <a:r>
              <a:rPr lang="en-US" altLang="en-US" sz="2000" dirty="0" smtClean="0">
                <a:ea typeface="ＭＳ Ｐゴシック" pitchFamily="34" charset="-128"/>
              </a:rPr>
              <a:t>         	            </a:t>
            </a:r>
            <a:r>
              <a:rPr lang="en-US" altLang="en-US" sz="2000" dirty="0">
                <a:ea typeface="ＭＳ Ｐゴシック" pitchFamily="34" charset="-128"/>
              </a:rPr>
              <a:t>	Area</a:t>
            </a:r>
          </a:p>
          <a:p>
            <a:pPr>
              <a:buFontTx/>
              <a:buNone/>
            </a:pPr>
            <a:endParaRPr lang="en-US" altLang="en-US" sz="2000" dirty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			</a:t>
            </a:r>
            <a:r>
              <a:rPr lang="en-US" altLang="en-US" sz="2000" dirty="0" smtClean="0">
                <a:ea typeface="ＭＳ Ｐゴシック" pitchFamily="34" charset="-128"/>
              </a:rPr>
              <a:t>	</a:t>
            </a:r>
            <a:r>
              <a:rPr lang="en-US" altLang="en-US" sz="2000" dirty="0">
                <a:ea typeface="ＭＳ Ｐゴシック" pitchFamily="34" charset="-128"/>
              </a:rPr>
              <a:t>	</a:t>
            </a:r>
            <a:r>
              <a:rPr lang="en-US" altLang="en-US" sz="2000" dirty="0" smtClean="0">
                <a:ea typeface="ＭＳ Ｐゴシック" pitchFamily="34" charset="-128"/>
              </a:rPr>
              <a:t>                     </a:t>
            </a:r>
            <a:r>
              <a:rPr lang="en-US" altLang="en-US" sz="2000" dirty="0">
                <a:ea typeface="ＭＳ Ｐゴシック" pitchFamily="34" charset="-128"/>
              </a:rPr>
              <a:t>	Volume</a:t>
            </a:r>
          </a:p>
          <a:p>
            <a:pPr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  </a:t>
            </a:r>
            <a:r>
              <a:rPr lang="en-US" altLang="en-US" sz="2800" dirty="0">
                <a:ea typeface="ＭＳ Ｐゴシック" pitchFamily="34" charset="-128"/>
              </a:rPr>
              <a:t> </a:t>
            </a:r>
            <a:endParaRPr lang="en-US" altLang="en-US" sz="2000" dirty="0">
              <a:ea typeface="ＭＳ Ｐゴシック" pitchFamily="34" charset="-128"/>
            </a:endParaRPr>
          </a:p>
          <a:p>
            <a:pPr>
              <a:buFontTx/>
              <a:buNone/>
            </a:pPr>
            <a:r>
              <a:rPr lang="en-US" altLang="en-US" sz="2000" dirty="0">
                <a:ea typeface="ＭＳ Ｐゴシック" pitchFamily="34" charset="-128"/>
              </a:rPr>
              <a:t>Least </a:t>
            </a:r>
            <a:r>
              <a:rPr lang="en-US" altLang="en-US" sz="2000" dirty="0" smtClean="0">
                <a:ea typeface="ＭＳ Ｐゴシック" pitchFamily="34" charset="-128"/>
              </a:rPr>
              <a:t>accurate   	 </a:t>
            </a:r>
            <a:r>
              <a:rPr lang="en-US" altLang="en-US" sz="2000" dirty="0">
                <a:ea typeface="ＭＳ Ｐゴシック" pitchFamily="34" charset="-128"/>
              </a:rPr>
              <a:t>			Color hue-saturation-density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25399" y="954951"/>
            <a:ext cx="812800" cy="714107"/>
            <a:chOff x="3101975" y="1208951"/>
            <a:chExt cx="609600" cy="714107"/>
          </a:xfrm>
        </p:grpSpPr>
        <p:sp>
          <p:nvSpPr>
            <p:cNvPr id="46113" name="Rectangle 5"/>
            <p:cNvSpPr>
              <a:spLocks noChangeArrowheads="1"/>
            </p:cNvSpPr>
            <p:nvPr/>
          </p:nvSpPr>
          <p:spPr bwMode="auto">
            <a:xfrm>
              <a:off x="3101975" y="1403571"/>
              <a:ext cx="609600" cy="5080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14" name="Oval 6"/>
            <p:cNvSpPr>
              <a:spLocks noChangeArrowheads="1"/>
            </p:cNvSpPr>
            <p:nvPr/>
          </p:nvSpPr>
          <p:spPr bwMode="auto">
            <a:xfrm>
              <a:off x="3288368" y="1208951"/>
              <a:ext cx="108744" cy="71410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15" name="Line 7"/>
            <p:cNvSpPr>
              <a:spLocks noChangeShapeType="1"/>
            </p:cNvSpPr>
            <p:nvPr/>
          </p:nvSpPr>
          <p:spPr bwMode="auto">
            <a:xfrm flipH="1">
              <a:off x="3238500" y="1748362"/>
              <a:ext cx="381000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6085" name="Group 8"/>
          <p:cNvGrpSpPr>
            <a:grpSpLocks/>
          </p:cNvGrpSpPr>
          <p:nvPr/>
        </p:nvGrpSpPr>
        <p:grpSpPr bwMode="auto">
          <a:xfrm>
            <a:off x="2855032" y="1879600"/>
            <a:ext cx="812800" cy="508000"/>
            <a:chOff x="5376" y="656"/>
            <a:chExt cx="384" cy="320"/>
          </a:xfrm>
        </p:grpSpPr>
        <p:sp>
          <p:nvSpPr>
            <p:cNvPr id="46110" name="Rectangle 9"/>
            <p:cNvSpPr>
              <a:spLocks noChangeArrowheads="1"/>
            </p:cNvSpPr>
            <p:nvPr/>
          </p:nvSpPr>
          <p:spPr bwMode="auto">
            <a:xfrm>
              <a:off x="5376" y="656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11" name="Line 10"/>
            <p:cNvSpPr>
              <a:spLocks noChangeShapeType="1"/>
            </p:cNvSpPr>
            <p:nvPr/>
          </p:nvSpPr>
          <p:spPr bwMode="auto">
            <a:xfrm flipH="1">
              <a:off x="5431" y="795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112" name="Line 11"/>
            <p:cNvSpPr>
              <a:spLocks noChangeShapeType="1"/>
            </p:cNvSpPr>
            <p:nvPr/>
          </p:nvSpPr>
          <p:spPr bwMode="auto">
            <a:xfrm flipH="1">
              <a:off x="5431" y="843"/>
              <a:ext cx="1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6086" name="Group 12"/>
          <p:cNvGrpSpPr>
            <a:grpSpLocks/>
          </p:cNvGrpSpPr>
          <p:nvPr/>
        </p:nvGrpSpPr>
        <p:grpSpPr bwMode="auto">
          <a:xfrm>
            <a:off x="2855032" y="3218392"/>
            <a:ext cx="812800" cy="508000"/>
            <a:chOff x="1989" y="1911"/>
            <a:chExt cx="384" cy="320"/>
          </a:xfrm>
        </p:grpSpPr>
        <p:sp>
          <p:nvSpPr>
            <p:cNvPr id="46105" name="Rectangle 13"/>
            <p:cNvSpPr>
              <a:spLocks noChangeArrowheads="1"/>
            </p:cNvSpPr>
            <p:nvPr/>
          </p:nvSpPr>
          <p:spPr bwMode="auto">
            <a:xfrm>
              <a:off x="1989" y="1911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06" name="Line 14"/>
            <p:cNvSpPr>
              <a:spLocks noChangeShapeType="1"/>
            </p:cNvSpPr>
            <p:nvPr/>
          </p:nvSpPr>
          <p:spPr bwMode="auto">
            <a:xfrm flipH="1">
              <a:off x="2016" y="1920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6107" name="Line 15"/>
            <p:cNvSpPr>
              <a:spLocks noChangeShapeType="1"/>
            </p:cNvSpPr>
            <p:nvPr/>
          </p:nvSpPr>
          <p:spPr bwMode="auto">
            <a:xfrm flipH="1">
              <a:off x="2016" y="1968"/>
              <a:ext cx="24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108" name="Line 16"/>
            <p:cNvSpPr>
              <a:spLocks noChangeShapeType="1"/>
            </p:cNvSpPr>
            <p:nvPr/>
          </p:nvSpPr>
          <p:spPr bwMode="auto">
            <a:xfrm flipH="1">
              <a:off x="2112" y="2016"/>
              <a:ext cx="96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6109" name="Line 17"/>
            <p:cNvSpPr>
              <a:spLocks noChangeShapeType="1"/>
            </p:cNvSpPr>
            <p:nvPr/>
          </p:nvSpPr>
          <p:spPr bwMode="auto">
            <a:xfrm flipH="1">
              <a:off x="2112" y="2112"/>
              <a:ext cx="24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6087" name="Group 18"/>
          <p:cNvGrpSpPr>
            <a:grpSpLocks/>
          </p:cNvGrpSpPr>
          <p:nvPr/>
        </p:nvGrpSpPr>
        <p:grpSpPr bwMode="auto">
          <a:xfrm>
            <a:off x="2855032" y="2548467"/>
            <a:ext cx="812800" cy="508000"/>
            <a:chOff x="5280" y="704"/>
            <a:chExt cx="384" cy="320"/>
          </a:xfrm>
        </p:grpSpPr>
        <p:sp>
          <p:nvSpPr>
            <p:cNvPr id="46102" name="Rectangle 19"/>
            <p:cNvSpPr>
              <a:spLocks noChangeArrowheads="1"/>
            </p:cNvSpPr>
            <p:nvPr/>
          </p:nvSpPr>
          <p:spPr bwMode="auto">
            <a:xfrm>
              <a:off x="5280" y="704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03" name="Line 20"/>
            <p:cNvSpPr>
              <a:spLocks noChangeShapeType="1"/>
            </p:cNvSpPr>
            <p:nvPr/>
          </p:nvSpPr>
          <p:spPr bwMode="auto">
            <a:xfrm flipH="1">
              <a:off x="5314" y="795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6104" name="Line 21"/>
            <p:cNvSpPr>
              <a:spLocks noChangeShapeType="1"/>
            </p:cNvSpPr>
            <p:nvPr/>
          </p:nvSpPr>
          <p:spPr bwMode="auto">
            <a:xfrm flipH="1">
              <a:off x="5410" y="843"/>
              <a:ext cx="192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6089" name="Group 26"/>
          <p:cNvGrpSpPr>
            <a:grpSpLocks/>
          </p:cNvGrpSpPr>
          <p:nvPr/>
        </p:nvGrpSpPr>
        <p:grpSpPr bwMode="auto">
          <a:xfrm>
            <a:off x="2855032" y="4676776"/>
            <a:ext cx="812800" cy="619125"/>
            <a:chOff x="5376" y="772"/>
            <a:chExt cx="384" cy="390"/>
          </a:xfrm>
        </p:grpSpPr>
        <p:sp>
          <p:nvSpPr>
            <p:cNvPr id="46095" name="Rectangle 27"/>
            <p:cNvSpPr>
              <a:spLocks noChangeArrowheads="1"/>
            </p:cNvSpPr>
            <p:nvPr/>
          </p:nvSpPr>
          <p:spPr bwMode="auto">
            <a:xfrm>
              <a:off x="5376" y="814"/>
              <a:ext cx="384" cy="32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46096" name="Group 28"/>
            <p:cNvGrpSpPr>
              <a:grpSpLocks/>
            </p:cNvGrpSpPr>
            <p:nvPr/>
          </p:nvGrpSpPr>
          <p:grpSpPr bwMode="auto">
            <a:xfrm>
              <a:off x="5397" y="772"/>
              <a:ext cx="336" cy="390"/>
              <a:chOff x="5088" y="676"/>
              <a:chExt cx="576" cy="390"/>
            </a:xfrm>
          </p:grpSpPr>
          <p:sp>
            <p:nvSpPr>
              <p:cNvPr id="46097" name="AutoShape 29"/>
              <p:cNvSpPr>
                <a:spLocks noChangeArrowheads="1"/>
              </p:cNvSpPr>
              <p:nvPr/>
            </p:nvSpPr>
            <p:spPr bwMode="auto">
              <a:xfrm>
                <a:off x="5088" y="709"/>
                <a:ext cx="192" cy="357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6098" name="AutoShape 30"/>
              <p:cNvSpPr>
                <a:spLocks noChangeArrowheads="1"/>
              </p:cNvSpPr>
              <p:nvPr/>
            </p:nvSpPr>
            <p:spPr bwMode="auto">
              <a:xfrm>
                <a:off x="5376" y="676"/>
                <a:ext cx="288" cy="376"/>
              </a:xfrm>
              <a:prstGeom prst="cube">
                <a:avLst>
                  <a:gd name="adj" fmla="val 25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7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46092" name="Rectangle 32"/>
          <p:cNvSpPr>
            <a:spLocks noChangeArrowheads="1"/>
          </p:cNvSpPr>
          <p:nvPr/>
        </p:nvSpPr>
        <p:spPr bwMode="auto">
          <a:xfrm>
            <a:off x="2855032" y="5613400"/>
            <a:ext cx="812800" cy="508000"/>
          </a:xfrm>
          <a:prstGeom prst="rect">
            <a:avLst/>
          </a:pr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091" name="Line 35"/>
          <p:cNvSpPr>
            <a:spLocks noChangeShapeType="1"/>
          </p:cNvSpPr>
          <p:nvPr/>
        </p:nvSpPr>
        <p:spPr bwMode="auto">
          <a:xfrm flipV="1">
            <a:off x="1667738" y="1452774"/>
            <a:ext cx="0" cy="4267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0954" tIns="30477" rIns="60954" bIns="30477">
            <a:spAutoFit/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855032" y="3891097"/>
            <a:ext cx="812800" cy="714107"/>
            <a:chOff x="3124200" y="4145097"/>
            <a:chExt cx="609600" cy="714107"/>
          </a:xfrm>
        </p:grpSpPr>
        <p:sp>
          <p:nvSpPr>
            <p:cNvPr id="46099" name="Rectangle 23"/>
            <p:cNvSpPr>
              <a:spLocks noChangeArrowheads="1"/>
            </p:cNvSpPr>
            <p:nvPr/>
          </p:nvSpPr>
          <p:spPr bwMode="auto">
            <a:xfrm>
              <a:off x="3124200" y="4248150"/>
              <a:ext cx="609600" cy="508000"/>
            </a:xfrm>
            <a:prstGeom prst="rect">
              <a:avLst/>
            </a:pr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auto">
            <a:xfrm>
              <a:off x="3169544" y="4145097"/>
              <a:ext cx="133694" cy="7141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" name="Oval 34"/>
            <p:cNvSpPr>
              <a:spLocks noChangeArrowheads="1"/>
            </p:cNvSpPr>
            <p:nvPr/>
          </p:nvSpPr>
          <p:spPr bwMode="auto">
            <a:xfrm>
              <a:off x="3365838" y="4145097"/>
              <a:ext cx="297556" cy="7141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7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39" name="Oval 34"/>
          <p:cNvSpPr>
            <a:spLocks noChangeArrowheads="1"/>
          </p:cNvSpPr>
          <p:nvPr/>
        </p:nvSpPr>
        <p:spPr bwMode="auto">
          <a:xfrm>
            <a:off x="3258554" y="5510347"/>
            <a:ext cx="396741" cy="71410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" name="Oval 34"/>
          <p:cNvSpPr>
            <a:spLocks noChangeArrowheads="1"/>
          </p:cNvSpPr>
          <p:nvPr/>
        </p:nvSpPr>
        <p:spPr bwMode="auto">
          <a:xfrm>
            <a:off x="2866212" y="5510347"/>
            <a:ext cx="396741" cy="71410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55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79900"/>
            <a:ext cx="10972800" cy="1065320"/>
          </a:xfrm>
          <a:ln/>
        </p:spPr>
        <p:txBody>
          <a:bodyPr/>
          <a:lstStyle/>
          <a:p>
            <a:r>
              <a:rPr lang="en-US" dirty="0" smtClean="0"/>
              <a:t>Principle 3: Use Color</a:t>
            </a:r>
            <a:endParaRPr lang="en-US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225119"/>
            <a:ext cx="10972800" cy="4901045"/>
          </a:xfrm>
          <a:ln/>
        </p:spPr>
        <p:txBody>
          <a:bodyPr>
            <a:normAutofit/>
          </a:bodyPr>
          <a:lstStyle/>
          <a:p>
            <a:r>
              <a:rPr lang="en-US" dirty="0"/>
              <a:t>Color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colors based on the information you want to convey</a:t>
            </a:r>
          </a:p>
          <a:p>
            <a:pPr lvl="2"/>
            <a:r>
              <a:rPr lang="en-US" dirty="0"/>
              <a:t>Sequential</a:t>
            </a:r>
          </a:p>
          <a:p>
            <a:pPr lvl="2"/>
            <a:r>
              <a:rPr lang="en-US" dirty="0"/>
              <a:t>Diverging</a:t>
            </a:r>
          </a:p>
          <a:p>
            <a:pPr lvl="2"/>
            <a:r>
              <a:rPr lang="en-US" dirty="0"/>
              <a:t>Categorical</a:t>
            </a:r>
          </a:p>
          <a:p>
            <a:pPr lvl="1"/>
            <a:r>
              <a:rPr lang="en-US" dirty="0"/>
              <a:t>Use online resources to discover and record your color schemes</a:t>
            </a:r>
          </a:p>
          <a:p>
            <a:pPr lvl="2"/>
            <a:r>
              <a:rPr lang="en-US" dirty="0"/>
              <a:t>Color Brewer</a:t>
            </a:r>
          </a:p>
          <a:p>
            <a:pPr lvl="2"/>
            <a:r>
              <a:rPr lang="en-US" dirty="0" err="1"/>
              <a:t>Kuler</a:t>
            </a:r>
            <a:endParaRPr lang="en-US" dirty="0"/>
          </a:p>
          <a:p>
            <a:pPr lvl="2"/>
            <a:r>
              <a:rPr lang="en-US" dirty="0" err="1"/>
              <a:t>Colour</a:t>
            </a:r>
            <a:r>
              <a:rPr lang="en-US" dirty="0"/>
              <a:t> </a:t>
            </a:r>
            <a:r>
              <a:rPr lang="en-US" dirty="0" smtClean="0"/>
              <a:t>Lovers</a:t>
            </a:r>
          </a:p>
          <a:p>
            <a:pPr lvl="1"/>
            <a:r>
              <a:rPr lang="en-US" dirty="0" smtClean="0"/>
              <a:t>Where possible, </a:t>
            </a:r>
            <a:r>
              <a:rPr lang="en-US" dirty="0"/>
              <a:t>use your organization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palette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119D0-FA09-0143-BF1E-5515A3BBA3A7}" type="slidenum">
              <a:rPr lang="en-US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270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36E0-8675-264D-B6F1-135EEB9C05C4}" type="slidenum">
              <a:rPr lang="en-US"/>
              <a:pPr/>
              <a:t>85</a:t>
            </a:fld>
            <a:endParaRPr lang="en-US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" y="2714626"/>
            <a:ext cx="107346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38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3730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7432C-45C2-9340-A4BD-68D87746294B}" type="slidenum">
              <a:rPr lang="en-US"/>
              <a:pPr/>
              <a:t>86</a:t>
            </a:fld>
            <a:endParaRPr lang="en-US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26" y="2628901"/>
            <a:ext cx="11106151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63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4754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20F64-E258-0C43-A71E-7D135304218A}" type="slidenum">
              <a:rPr lang="en-US"/>
              <a:pPr/>
              <a:t>87</a:t>
            </a:fld>
            <a:endParaRPr lang="en-US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" y="2828926"/>
            <a:ext cx="11049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58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idx="1"/>
          </p:nvPr>
        </p:nvSpPr>
        <p:spPr>
          <a:xfrm>
            <a:off x="194696" y="1230124"/>
            <a:ext cx="10972800" cy="4525963"/>
          </a:xfrm>
          <a:ln/>
        </p:spPr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8A5C9-6A6B-E049-BE73-9CA3010387F1}" type="slidenum">
              <a:rPr lang="en-US"/>
              <a:pPr/>
              <a:t>88</a:t>
            </a:fld>
            <a:endParaRPr lang="en-US"/>
          </a:p>
        </p:txBody>
      </p:sp>
      <p:pic>
        <p:nvPicPr>
          <p:cNvPr id="2" name="Picture 1" descr="Screen Shot 2014-04-14 at 5.04.17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6159" y="1417638"/>
            <a:ext cx="10270405" cy="56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6802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3C0B2-0602-604D-9B0D-F5DCC56B04E6}" type="slidenum">
              <a:rPr lang="en-US"/>
              <a:pPr/>
              <a:t>89</a:t>
            </a:fld>
            <a:endParaRPr lang="en-US"/>
          </a:p>
        </p:txBody>
      </p:sp>
      <p:pic>
        <p:nvPicPr>
          <p:cNvPr id="2" name="Picture 1" descr="Screen Shot 2014-04-14 at 5.05.35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7967" y="1007681"/>
            <a:ext cx="8531285" cy="616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Voter Registration Trends in California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/>
            <a:r>
              <a:rPr lang="en-US" dirty="0" smtClean="0"/>
              <a:t>State of California publishes voter registration summaries</a:t>
            </a:r>
          </a:p>
          <a:p>
            <a:pPr marL="0" indent="0">
              <a:buNone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www.sos.ca.gov</a:t>
            </a:r>
            <a:r>
              <a:rPr lang="en-US" dirty="0"/>
              <a:t>/elections/</a:t>
            </a:r>
            <a:r>
              <a:rPr lang="en-US" dirty="0" err="1"/>
              <a:t>ror</a:t>
            </a:r>
            <a:r>
              <a:rPr lang="en-US" dirty="0"/>
              <a:t>/60day </a:t>
            </a:r>
            <a:r>
              <a:rPr lang="en-US" dirty="0" err="1"/>
              <a:t>presprim</a:t>
            </a:r>
            <a:r>
              <a:rPr lang="en-US" dirty="0"/>
              <a:t>/</a:t>
            </a:r>
            <a:r>
              <a:rPr lang="en-US" dirty="0" err="1"/>
              <a:t>hist</a:t>
            </a:r>
            <a:r>
              <a:rPr lang="en-US" dirty="0"/>
              <a:t> </a:t>
            </a:r>
            <a:r>
              <a:rPr lang="en-US" dirty="0" err="1"/>
              <a:t>reg</a:t>
            </a:r>
            <a:r>
              <a:rPr lang="en-US" dirty="0"/>
              <a:t> </a:t>
            </a:r>
            <a:r>
              <a:rPr lang="en-US" dirty="0" err="1"/>
              <a:t>stats.pdf</a:t>
            </a:r>
            <a:endParaRPr lang="en-US" dirty="0"/>
          </a:p>
          <a:p>
            <a:r>
              <a:rPr lang="en-US" dirty="0" smtClean="0"/>
              <a:t> Historical registration counts available for presidential election years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983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Principle 3: Use Color</a:t>
            </a:r>
          </a:p>
        </p:txBody>
      </p:sp>
      <p:sp>
        <p:nvSpPr>
          <p:cNvPr id="77826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/>
              <a:t>Color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9C47-9FBA-0B4A-B5F3-82BB82C8865E}" type="slidenum">
              <a:rPr lang="en-US"/>
              <a:pPr/>
              <a:t>90</a:t>
            </a:fld>
            <a:endParaRPr lang="en-US"/>
          </a:p>
        </p:txBody>
      </p:sp>
      <p:pic>
        <p:nvPicPr>
          <p:cNvPr id="2" name="Picture 1" descr="Screen Shot 2014-04-14 at 5.06.34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4401" y="1204890"/>
            <a:ext cx="7847905" cy="566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0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91440"/>
            <a:ext cx="10972800" cy="1005840"/>
          </a:xfrm>
          <a:ln/>
        </p:spPr>
        <p:txBody>
          <a:bodyPr/>
          <a:lstStyle/>
          <a:p>
            <a:r>
              <a:rPr lang="en-US" dirty="0" smtClean="0"/>
              <a:t>Principle 4: Use Structure</a:t>
            </a:r>
            <a:endParaRPr 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170433"/>
            <a:ext cx="10972800" cy="4955731"/>
          </a:xfrm>
          <a:ln/>
        </p:spPr>
        <p:txBody>
          <a:bodyPr>
            <a:normAutofit/>
          </a:bodyPr>
          <a:lstStyle/>
          <a:p>
            <a:r>
              <a:rPr lang="en-US" dirty="0" smtClean="0"/>
              <a:t>Gestalt Psychology principles (1912):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91</a:t>
            </a:fld>
            <a:endParaRPr lang="en-US" dirty="0"/>
          </a:p>
        </p:txBody>
      </p:sp>
      <p:pic>
        <p:nvPicPr>
          <p:cNvPr id="2050" name="Picture 2" descr="illust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9" y="2036654"/>
            <a:ext cx="9442300" cy="383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0232" y="6017525"/>
            <a:ext cx="9393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 </a:t>
            </a:r>
            <a:r>
              <a:rPr lang="en-US" sz="1400" dirty="0"/>
              <a:t>http://blog.fusioncharts.com/2014/03/how-to-use-the-gestalt-principles-for-visual-storytelling-podv/</a:t>
            </a:r>
          </a:p>
        </p:txBody>
      </p:sp>
    </p:spTree>
    <p:extLst>
      <p:ext uri="{BB962C8B-B14F-4D97-AF65-F5344CB8AC3E}">
        <p14:creationId xmlns:p14="http://schemas.microsoft.com/office/powerpoint/2010/main" val="101403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91440"/>
            <a:ext cx="10972800" cy="1005840"/>
          </a:xfrm>
          <a:ln/>
        </p:spPr>
        <p:txBody>
          <a:bodyPr>
            <a:normAutofit fontScale="90000"/>
          </a:bodyPr>
          <a:lstStyle/>
          <a:p>
            <a:r>
              <a:rPr lang="en-US" dirty="0" smtClean="0"/>
              <a:t>Principle 4: Use Structure</a:t>
            </a:r>
            <a:br>
              <a:rPr lang="en-US" dirty="0" smtClean="0"/>
            </a:br>
            <a:r>
              <a:rPr lang="en-US" dirty="0" smtClean="0"/>
              <a:t> (but not like this)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92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13420" y="6263414"/>
            <a:ext cx="6054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 https</a:t>
            </a:r>
            <a:r>
              <a:rPr lang="en-US" sz="1400" dirty="0"/>
              <a:t>://www.vocalabs.com/blog/my-dashboard-pet-peeve</a:t>
            </a:r>
          </a:p>
        </p:txBody>
      </p:sp>
      <p:pic>
        <p:nvPicPr>
          <p:cNvPr id="3074" name="Picture 2" descr="http://www.dashboardinsight.com/CMS/3f7edc6b-609f-4b54-9e81-8ac7629a2798/Healthcare-performance-dash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76" y="1470018"/>
            <a:ext cx="8574867" cy="43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23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91440"/>
            <a:ext cx="10972800" cy="1005840"/>
          </a:xfrm>
          <a:ln/>
        </p:spPr>
        <p:txBody>
          <a:bodyPr/>
          <a:lstStyle/>
          <a:p>
            <a:r>
              <a:rPr lang="en-US" dirty="0" smtClean="0"/>
              <a:t>Principle 4: Use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68C89-5641-0A47-8B75-14A248190E8D}" type="slidenum">
              <a:rPr lang="en-US"/>
              <a:pPr/>
              <a:t>93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13420" y="6263414"/>
            <a:ext cx="6054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 https</a:t>
            </a:r>
            <a:r>
              <a:rPr lang="en-US" sz="1400" dirty="0"/>
              <a:t>://www.vocalabs.com/blog/my-dashboard-pet-peeve</a:t>
            </a:r>
          </a:p>
        </p:txBody>
      </p:sp>
      <p:pic>
        <p:nvPicPr>
          <p:cNvPr id="16386" name="Picture 2" descr="https://i.imgur.com/muOzAQ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5"/>
          <a:stretch/>
        </p:blipFill>
        <p:spPr bwMode="auto">
          <a:xfrm>
            <a:off x="1753591" y="1097280"/>
            <a:ext cx="8621256" cy="516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70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1188"/>
            <a:ext cx="10972800" cy="706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Chart Selection – Andrew </a:t>
            </a:r>
            <a:r>
              <a:rPr lang="en-US" dirty="0" err="1" smtClean="0"/>
              <a:t>Abela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4258" y="980951"/>
            <a:ext cx="9885129" cy="573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23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Selection – Juice Analytics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236" y="1445265"/>
            <a:ext cx="10249241" cy="520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77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9611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Data </a:t>
            </a:r>
            <a:r>
              <a:rPr lang="en-US" sz="4000" dirty="0" err="1" smtClean="0"/>
              <a:t>Viz</a:t>
            </a:r>
            <a:r>
              <a:rPr lang="en-US" sz="4000" dirty="0" smtClean="0"/>
              <a:t> in the Sciences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960119"/>
            <a:ext cx="10972800" cy="5605300"/>
          </a:xfrm>
        </p:spPr>
        <p:txBody>
          <a:bodyPr>
            <a:normAutofit/>
          </a:bodyPr>
          <a:lstStyle/>
          <a:p>
            <a:endParaRPr lang="en-US" sz="2400" dirty="0" smtClean="0"/>
          </a:p>
        </p:txBody>
      </p:sp>
      <p:pic>
        <p:nvPicPr>
          <p:cNvPr id="1026" name="Picture 2" descr="Science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506" y="3904086"/>
            <a:ext cx="2672039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er imag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506" y="972404"/>
            <a:ext cx="2663036" cy="25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3.gstatic.com/images?q=tbn:ANd9GcSy5qZKrKZjdInGcbLtrp6uLlQBXE8w0ZeZvnXgtDMAt0h42EL_TDSL6VX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09" y="3904086"/>
            <a:ext cx="2573953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0.gstatic.com/images?q=tbn:ANd9GcSgZvbfyXL20eCHF4Jne5RhFFfRwKZh4K2RZ8ZW8Dd_TQiHB2WxkdSsOPX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30" y="3904086"/>
            <a:ext cx="2564015" cy="25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solartornado.info/image/tornadoimage01hir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09" y="972404"/>
            <a:ext cx="2569103" cy="25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nature.com/ncb/journal/v10/n4/covers/largecov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34" y="948365"/>
            <a:ext cx="2612511" cy="25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sciencemag.org/content/342/6158/F1.medium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235" y="960650"/>
            <a:ext cx="2681165" cy="25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iencemag.org/content/335/6068/F1.medium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236" y="3901476"/>
            <a:ext cx="2680729" cy="255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44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96112"/>
          </a:xfrm>
        </p:spPr>
        <p:txBody>
          <a:bodyPr/>
          <a:lstStyle/>
          <a:p>
            <a:r>
              <a:rPr lang="en-US" dirty="0" smtClean="0"/>
              <a:t>Uses for Data </a:t>
            </a:r>
            <a:r>
              <a:rPr lang="en-US" dirty="0" err="1" smtClean="0"/>
              <a:t>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" y="960119"/>
            <a:ext cx="10972800" cy="5605300"/>
          </a:xfrm>
        </p:spPr>
        <p:txBody>
          <a:bodyPr>
            <a:normAutofit/>
          </a:bodyPr>
          <a:lstStyle/>
          <a:p>
            <a:endParaRPr lang="en-US" sz="24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2" t="9334" r="21429" b="10204"/>
          <a:stretch/>
        </p:blipFill>
        <p:spPr bwMode="auto">
          <a:xfrm>
            <a:off x="1959286" y="-11011"/>
            <a:ext cx="7980677" cy="686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43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008"/>
            <a:ext cx="10972800" cy="896112"/>
          </a:xfrm>
        </p:spPr>
        <p:txBody>
          <a:bodyPr/>
          <a:lstStyle/>
          <a:p>
            <a:r>
              <a:rPr lang="en-US" dirty="0" smtClean="0"/>
              <a:t>A case for </a:t>
            </a:r>
            <a:r>
              <a:rPr lang="en-US" dirty="0"/>
              <a:t>U</a:t>
            </a:r>
            <a:r>
              <a:rPr lang="en-US" dirty="0" smtClean="0"/>
              <a:t>gly visualizations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0704"/>
            <a:ext cx="10972800" cy="5504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People instinctively gravitate to attractive visualizations, and they have a better chance of getting on the cover of a journal.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But does this conflict with the goals of visualization?:</a:t>
            </a:r>
          </a:p>
          <a:p>
            <a:r>
              <a:rPr lang="en-US" sz="2400" dirty="0" smtClean="0"/>
              <a:t>Rapid exploration</a:t>
            </a:r>
          </a:p>
          <a:p>
            <a:r>
              <a:rPr lang="en-US" sz="2400" dirty="0" smtClean="0"/>
              <a:t>Focus on most important details</a:t>
            </a:r>
          </a:p>
          <a:p>
            <a:r>
              <a:rPr lang="en-US" sz="2400" dirty="0" smtClean="0"/>
              <a:t>Easy and fast to develop and </a:t>
            </a:r>
            <a:br>
              <a:rPr lang="en-US" sz="2400" dirty="0" smtClean="0"/>
            </a:br>
            <a:r>
              <a:rPr lang="en-US" sz="2400" dirty="0" smtClean="0"/>
              <a:t>customize</a:t>
            </a:r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e.g. </a:t>
            </a:r>
            <a:r>
              <a:rPr lang="en-US" sz="2400" dirty="0" err="1" smtClean="0"/>
              <a:t>Powerpoint</a:t>
            </a:r>
            <a:r>
              <a:rPr lang="en-US" sz="2400" dirty="0" smtClean="0"/>
              <a:t> vs Keynote</a:t>
            </a:r>
          </a:p>
        </p:txBody>
      </p:sp>
      <p:pic>
        <p:nvPicPr>
          <p:cNvPr id="2050" name="Picture 2" descr="http://cdn.information-management.com/media/newspics/Bell-F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09" y="2886519"/>
            <a:ext cx="4921696" cy="30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26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896112"/>
          </a:xfrm>
        </p:spPr>
        <p:txBody>
          <a:bodyPr/>
          <a:lstStyle/>
          <a:p>
            <a:r>
              <a:rPr lang="en-US" dirty="0" smtClean="0"/>
              <a:t>Interactive Toolkits: D3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52" y="1042416"/>
            <a:ext cx="11326368" cy="5166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Without Doubt, the most widely used interactive visualization framework is </a:t>
            </a:r>
            <a:r>
              <a:rPr lang="en-US" sz="2400" b="1" i="1" dirty="0" smtClean="0">
                <a:solidFill>
                  <a:srgbClr val="C00000"/>
                </a:solidFill>
              </a:rPr>
              <a:t>D3</a:t>
            </a:r>
            <a:r>
              <a:rPr lang="en-US" sz="2400" dirty="0" smtClean="0"/>
              <a:t>, developed around 2011 by Jeff </a:t>
            </a:r>
            <a:r>
              <a:rPr lang="en-US" sz="2400" dirty="0" err="1" smtClean="0"/>
              <a:t>Heer</a:t>
            </a:r>
            <a:r>
              <a:rPr lang="en-US" sz="2400" dirty="0" smtClean="0"/>
              <a:t>, Mike Bostock and </a:t>
            </a:r>
            <a:r>
              <a:rPr lang="en-US" sz="2400" dirty="0"/>
              <a:t>Vadim </a:t>
            </a:r>
            <a:r>
              <a:rPr lang="en-US" sz="2400" dirty="0" err="1" smtClean="0"/>
              <a:t>Ogievetsky</a:t>
            </a:r>
            <a:r>
              <a:rPr lang="en-US" sz="2400" dirty="0" smtClean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Note </a:t>
            </a:r>
            <a:r>
              <a:rPr lang="en-US" sz="2400" dirty="0" smtClean="0"/>
              <a:t>from the authors: </a:t>
            </a:r>
            <a:r>
              <a:rPr lang="en-US" sz="2400" i="1" dirty="0" smtClean="0"/>
              <a:t>D3 </a:t>
            </a:r>
            <a:r>
              <a:rPr lang="en-US" sz="2400" i="1" dirty="0"/>
              <a:t>is intentionally a low-level system. During the early design of D3, we even referred to it as a "visualization kernel" rather than a "toolkit" or "framework"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9818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1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Lecture 11 — Join" id="{AD498554-4B14-8A4F-91BB-B3B06F5B68A8}" vid="{A58C0276-1026-FB43-8E92-B6A58B7285FC}"/>
    </a:ext>
  </a:extLst>
</a:theme>
</file>

<file path=ppt/theme/theme2.xml><?xml version="1.0" encoding="utf-8"?>
<a:theme xmlns:a="http://schemas.openxmlformats.org/drawingml/2006/main" name="Default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46001</TotalTime>
  <Words>3263</Words>
  <Application>Microsoft Macintosh PowerPoint</Application>
  <PresentationFormat>Custom</PresentationFormat>
  <Paragraphs>808</Paragraphs>
  <Slides>99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2" baseType="lpstr">
      <vt:lpstr>Custom Theme</vt:lpstr>
      <vt:lpstr>Default Theme</vt:lpstr>
      <vt:lpstr>Equation</vt:lpstr>
      <vt:lpstr>Important Dates</vt:lpstr>
      <vt:lpstr>Agenda</vt:lpstr>
      <vt:lpstr>Why is Graphics a topic in this course?</vt:lpstr>
      <vt:lpstr>Goals of this lecture</vt:lpstr>
      <vt:lpstr>Good Starting Place –  Know your data type</vt:lpstr>
      <vt:lpstr>Examples</vt:lpstr>
      <vt:lpstr>2015 Congressional Hearing: Planned Parenthood </vt:lpstr>
      <vt:lpstr>Planned Parenthood Procedures</vt:lpstr>
      <vt:lpstr>Voter Registration Trends in California</vt:lpstr>
      <vt:lpstr>Voter Registration Trends in California</vt:lpstr>
      <vt:lpstr>Earnings</vt:lpstr>
      <vt:lpstr>Earnings</vt:lpstr>
      <vt:lpstr>Cherry Blossom Run</vt:lpstr>
      <vt:lpstr>Cherry Blossom Run</vt:lpstr>
      <vt:lpstr>PowerPoint Presentation</vt:lpstr>
      <vt:lpstr>Techniques</vt:lpstr>
      <vt:lpstr>Planned Parenthood Procedures</vt:lpstr>
      <vt:lpstr>Scale</vt:lpstr>
      <vt:lpstr>Planned Parenthood Procedures</vt:lpstr>
      <vt:lpstr>Planned Parenthood Procedures</vt:lpstr>
      <vt:lpstr>Choosing the Scale</vt:lpstr>
      <vt:lpstr>Earnings</vt:lpstr>
      <vt:lpstr>Conditioning</vt:lpstr>
      <vt:lpstr>Earnings</vt:lpstr>
      <vt:lpstr>Conditioning –  Distributions &amp; Relationships in subgroups</vt:lpstr>
      <vt:lpstr>Perception - Color</vt:lpstr>
      <vt:lpstr>Color Guidelines</vt:lpstr>
      <vt:lpstr>Colorfulness</vt:lpstr>
      <vt:lpstr>Luminance</vt:lpstr>
      <vt:lpstr>Data Type and Color</vt:lpstr>
      <vt:lpstr>Examples of Palettes</vt:lpstr>
      <vt:lpstr>Perception - Length</vt:lpstr>
      <vt:lpstr>Bar plot, Pie chart, Dot chart</vt:lpstr>
      <vt:lpstr>Perception </vt:lpstr>
      <vt:lpstr>Stacking and Jiggling</vt:lpstr>
      <vt:lpstr>CO2 Emissions from Fuel Consumption</vt:lpstr>
      <vt:lpstr>CO2 Emissions</vt:lpstr>
      <vt:lpstr>Transformations</vt:lpstr>
      <vt:lpstr>Why Transform Variables?</vt:lpstr>
      <vt:lpstr>Power Transformation</vt:lpstr>
      <vt:lpstr>Why Straighten Relationships?</vt:lpstr>
      <vt:lpstr>Straighten Relationships with Transformations</vt:lpstr>
      <vt:lpstr>Straighten Relationships with Transformations</vt:lpstr>
      <vt:lpstr>World Bank Country Statistics</vt:lpstr>
      <vt:lpstr>Healthcare Costs &amp; Life Expectancy</vt:lpstr>
      <vt:lpstr>Healthcare Costs</vt:lpstr>
      <vt:lpstr>Life Expectancy</vt:lpstr>
      <vt:lpstr>Healthcare Costs &amp; Life Expectancy</vt:lpstr>
      <vt:lpstr>Add Context</vt:lpstr>
      <vt:lpstr>Add Context</vt:lpstr>
      <vt:lpstr>Large n (records)</vt:lpstr>
      <vt:lpstr>Cherry Blossom Run</vt:lpstr>
      <vt:lpstr>Cherry Blossom Run</vt:lpstr>
      <vt:lpstr>Large p (variables)</vt:lpstr>
      <vt:lpstr>Heat map</vt:lpstr>
      <vt:lpstr>Philosophy</vt:lpstr>
      <vt:lpstr>Reveal the Data</vt:lpstr>
      <vt:lpstr>Avoid over-plotting</vt:lpstr>
      <vt:lpstr>Facilitate Comparisons</vt:lpstr>
      <vt:lpstr>Comparison: area vs Length</vt:lpstr>
      <vt:lpstr>Make a plot information rich</vt:lpstr>
      <vt:lpstr>Captions</vt:lpstr>
      <vt:lpstr>Iterate – Example Voter Registration</vt:lpstr>
      <vt:lpstr>Voter Registration Trends</vt:lpstr>
      <vt:lpstr>Voter Registration Trends</vt:lpstr>
      <vt:lpstr>Good Plot Making Practice </vt:lpstr>
      <vt:lpstr>Univariate Displays</vt:lpstr>
      <vt:lpstr>Bivariate Displays</vt:lpstr>
      <vt:lpstr>Chart Design: Simplifying</vt:lpstr>
      <vt:lpstr>Chart Design: Simplifying</vt:lpstr>
      <vt:lpstr>Chart Design: Simplifying</vt:lpstr>
      <vt:lpstr>Chart Design: Simplifying</vt:lpstr>
      <vt:lpstr>Chart Design: Simplifying</vt:lpstr>
      <vt:lpstr>Chart Design: Simplifying</vt:lpstr>
      <vt:lpstr>Principle 1: Simplify</vt:lpstr>
      <vt:lpstr>Interactive Chart Design: Simplifying</vt:lpstr>
      <vt:lpstr>Principle 2: Understand Magnitudes</vt:lpstr>
      <vt:lpstr>Principle 2: Understand Magnitudes</vt:lpstr>
      <vt:lpstr>Just Noticeable Difference</vt:lpstr>
      <vt:lpstr>Steven’s Power law</vt:lpstr>
      <vt:lpstr>PowerPoint Presentation</vt:lpstr>
      <vt:lpstr>PowerPoint Presentation</vt:lpstr>
      <vt:lpstr>Principle 2: Understand Magnitudes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3: Use Color</vt:lpstr>
      <vt:lpstr>Principle 4: Use Structure</vt:lpstr>
      <vt:lpstr>Principle 4: Use Structure  (but not like this)</vt:lpstr>
      <vt:lpstr>Principle 4: Use Structure</vt:lpstr>
      <vt:lpstr>Chart Selection – Andrew Abela</vt:lpstr>
      <vt:lpstr>Chart Selection – Juice Analytics</vt:lpstr>
      <vt:lpstr>Data Viz in the Sciences</vt:lpstr>
      <vt:lpstr>Uses for Data Viz</vt:lpstr>
      <vt:lpstr>A case for Ugly visualizations</vt:lpstr>
      <vt:lpstr>Interactive Toolkits: D3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Low-Latency Online Prediction Serving System</dc:title>
  <dc:creator>Joseph Gonzalez</dc:creator>
  <cp:lastModifiedBy>Benjamin S. Harvey</cp:lastModifiedBy>
  <cp:revision>812</cp:revision>
  <cp:lastPrinted>2016-11-23T06:30:54Z</cp:lastPrinted>
  <dcterms:created xsi:type="dcterms:W3CDTF">2016-06-11T00:34:45Z</dcterms:created>
  <dcterms:modified xsi:type="dcterms:W3CDTF">2018-09-27T20:03:45Z</dcterms:modified>
</cp:coreProperties>
</file>